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90" r:id="rId3"/>
    <p:sldId id="297" r:id="rId4"/>
    <p:sldId id="260" r:id="rId5"/>
    <p:sldId id="283" r:id="rId6"/>
    <p:sldId id="294" r:id="rId7"/>
    <p:sldId id="293" r:id="rId8"/>
    <p:sldId id="277" r:id="rId9"/>
    <p:sldId id="279" r:id="rId10"/>
    <p:sldId id="280" r:id="rId11"/>
    <p:sldId id="299" r:id="rId12"/>
    <p:sldId id="295" r:id="rId13"/>
    <p:sldId id="281" r:id="rId14"/>
    <p:sldId id="296" r:id="rId15"/>
    <p:sldId id="285" r:id="rId16"/>
    <p:sldId id="286" r:id="rId17"/>
    <p:sldId id="282" r:id="rId18"/>
    <p:sldId id="287" r:id="rId19"/>
    <p:sldId id="298" r:id="rId20"/>
  </p:sldIdLst>
  <p:sldSz cx="24387175" cy="13716000"/>
  <p:notesSz cx="13716000" cy="24387175"/>
  <p:embeddedFontLst>
    <p:embeddedFont>
      <p:font typeface="Roboto" panose="02000000000000000000" pitchFamily="2" charset="0"/>
      <p:regular r:id="rId22"/>
      <p:bold r:id="rId23"/>
      <p:italic r:id="rId24"/>
      <p:boldItalic r:id="rId25"/>
    </p:embeddedFont>
    <p:embeddedFont>
      <p:font typeface="Roboto Slab" pitchFamily="2"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jjN3QJU6R8YBUXi2k0rXcA7mXQ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AB4EF-350F-972F-4183-C2CC40EA25D0}" v="620" dt="2024-04-30T20:51:24.428"/>
    <p1510:client id="{17196588-7B78-29C3-67E4-EDB5041F35C9}" v="1600" dt="2024-04-30T01:44:35.783"/>
    <p1510:client id="{4117603F-2728-F84A-A24F-68424417858E}" v="2886" dt="2024-04-30T23:35:45.457"/>
    <p1510:client id="{8407B201-67F7-3047-A6B0-7AE51AB51953}" v="2557" dt="2024-04-30T21:04:15.222"/>
    <p1510:client id="{850157B7-25E4-3CCB-615D-4E0A5FB6C4D2}" v="533" dt="2024-04-30T01:50:11.472"/>
    <p1510:client id="{B423DE41-A200-8E67-CE89-A832CEB2EE03}" v="287" dt="2024-04-30T00:14:59.625"/>
    <p1510:client id="{D3751860-BB03-15F5-5225-D77AE1E259FE}" v="2082" dt="2024-04-30T23:34:49.570"/>
    <p1510:client id="{F95E7345-69D6-94DF-1931-BDBC48DD4D14}" v="41" dt="2024-04-30T01:50:48.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18"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42" Type="http://customschemas.google.com/relationships/presentationmetadata" Target="metadata"/><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2b1eb7c65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g2b1eb7c653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g2b1eb7c653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716543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62583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r>
              <a:rPr lang="en-US"/>
              <a:t>Lower cutoff level means more false positives and fewer false negatives</a:t>
            </a:r>
          </a:p>
          <a:p>
            <a:pPr marL="0" indent="0"/>
            <a:endParaRPr lang="en-US"/>
          </a:p>
          <a:p>
            <a:pPr marL="0" indent="0"/>
            <a:r>
              <a:rPr lang="en-US"/>
              <a:t>Higher cutoff level could lead to fewer false positives and more false negatives</a:t>
            </a: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29206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36167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652909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33989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778288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079434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14896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806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19065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graph shows the percentage of total missed strikes (in blue) against total missed balls (in orange) from the 2008 MLB season to the 2023 MLB season. We see that total missed strikes has decreased more over the years, though total missed balls has had a slower decline. Over the 15 year span, we saw about a 50% decrease in total missed calls. </a:t>
            </a:r>
          </a:p>
          <a:p>
            <a:pPr marL="0" lvl="0" indent="0" algn="l" rtl="0">
              <a:spcBef>
                <a:spcPts val="0"/>
              </a:spcBef>
              <a:spcAft>
                <a:spcPts val="0"/>
              </a:spcAft>
              <a:buNone/>
            </a:pPr>
            <a:endParaRPr lang="en-US"/>
          </a:p>
          <a:p>
            <a:pPr marL="0" lvl="0" indent="0" algn="l" rtl="0">
              <a:spcBef>
                <a:spcPts val="0"/>
              </a:spcBef>
              <a:spcAft>
                <a:spcPts val="0"/>
              </a:spcAft>
              <a:buNone/>
            </a:pPr>
            <a:r>
              <a:rPr lang="en-US"/>
              <a:t>Because people have cared more about analytics in baseball, that is why the total number of missed calls has decreased, people have been more critical of umpires since having access to this data</a:t>
            </a:r>
          </a:p>
          <a:p>
            <a:pPr marL="0" lvl="0" indent="0" algn="l" rtl="0">
              <a:spcBef>
                <a:spcPts val="0"/>
              </a:spcBef>
              <a:spcAft>
                <a:spcPts val="0"/>
              </a:spcAft>
              <a:buNone/>
            </a:pPr>
            <a:r>
              <a:rPr lang="en-US"/>
              <a:t>Since this system has been put into place, umpires have become more accurate with their calls</a:t>
            </a:r>
          </a:p>
          <a:p>
            <a:pPr marL="0" lvl="0" indent="0" algn="l" rtl="0">
              <a:spcBef>
                <a:spcPts val="0"/>
              </a:spcBef>
              <a:spcAft>
                <a:spcPts val="0"/>
              </a:spcAft>
              <a:buNone/>
            </a:pPr>
            <a:r>
              <a:rPr lang="en-US"/>
              <a:t>Through our predictive model, we aim to discover just how accurate umpires with in the 2022 MLB season.</a:t>
            </a:r>
          </a:p>
          <a:p>
            <a:pPr marL="0" lvl="0" indent="0" algn="l" rtl="0">
              <a:spcBef>
                <a:spcPts val="0"/>
              </a:spcBef>
              <a:spcAft>
                <a:spcPts val="0"/>
              </a:spcAft>
              <a:buNone/>
            </a:pPr>
            <a:endParaRPr lang="en-US"/>
          </a:p>
          <a:p>
            <a:pPr marL="0" lvl="0" indent="0" algn="l" rtl="0">
              <a:spcBef>
                <a:spcPts val="0"/>
              </a:spcBef>
              <a:spcAft>
                <a:spcPts val="0"/>
              </a:spcAft>
              <a:buNone/>
            </a:pPr>
            <a:r>
              <a:rPr lang="en-US"/>
              <a:t>Though we’ve seen an increase in umpire accuracy over the years, we aim to discover just how accurate were the umpires during the 2022 MLB season.</a:t>
            </a: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017152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8351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8528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24905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4318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1eb7c653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2b1eb7c653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b1eb7c653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0881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5"/>
        <p:cNvGrpSpPr/>
        <p:nvPr/>
      </p:nvGrpSpPr>
      <p:grpSpPr>
        <a:xfrm>
          <a:off x="0" y="0"/>
          <a:ext cx="0" cy="0"/>
          <a:chOff x="0" y="0"/>
          <a:chExt cx="0" cy="0"/>
        </a:xfrm>
      </p:grpSpPr>
      <p:pic>
        <p:nvPicPr>
          <p:cNvPr id="16" name="Google Shape;16;g2b1eb7c6537_0_0" descr=" "/>
          <p:cNvPicPr preferRelativeResize="0"/>
          <p:nvPr/>
        </p:nvPicPr>
        <p:blipFill rotWithShape="1">
          <a:blip r:embed="rId3">
            <a:alphaModFix/>
          </a:blip>
          <a:srcRect/>
          <a:stretch/>
        </p:blipFill>
        <p:spPr>
          <a:xfrm>
            <a:off x="16801" y="1050013"/>
            <a:ext cx="24370249" cy="13716000"/>
          </a:xfrm>
          <a:prstGeom prst="rect">
            <a:avLst/>
          </a:prstGeom>
          <a:noFill/>
          <a:ln>
            <a:noFill/>
          </a:ln>
        </p:spPr>
      </p:pic>
      <p:pic>
        <p:nvPicPr>
          <p:cNvPr id="17" name="Google Shape;17;g2b1eb7c6537_0_0" descr=" "/>
          <p:cNvPicPr preferRelativeResize="0"/>
          <p:nvPr/>
        </p:nvPicPr>
        <p:blipFill rotWithShape="1">
          <a:blip r:embed="rId4">
            <a:alphaModFix/>
          </a:blip>
          <a:srcRect/>
          <a:stretch/>
        </p:blipFill>
        <p:spPr>
          <a:xfrm>
            <a:off x="16801" y="11585915"/>
            <a:ext cx="24370249" cy="716851"/>
          </a:xfrm>
          <a:prstGeom prst="rect">
            <a:avLst/>
          </a:prstGeom>
          <a:noFill/>
          <a:ln>
            <a:noFill/>
          </a:ln>
        </p:spPr>
      </p:pic>
      <p:pic>
        <p:nvPicPr>
          <p:cNvPr id="18" name="Google Shape;18;g2b1eb7c6537_0_0" descr=" "/>
          <p:cNvPicPr preferRelativeResize="0"/>
          <p:nvPr/>
        </p:nvPicPr>
        <p:blipFill rotWithShape="1">
          <a:blip r:embed="rId5">
            <a:alphaModFix/>
          </a:blip>
          <a:srcRect/>
          <a:stretch/>
        </p:blipFill>
        <p:spPr>
          <a:xfrm>
            <a:off x="16801" y="10869063"/>
            <a:ext cx="24370249" cy="716851"/>
          </a:xfrm>
          <a:prstGeom prst="rect">
            <a:avLst/>
          </a:prstGeom>
          <a:noFill/>
          <a:ln>
            <a:noFill/>
          </a:ln>
        </p:spPr>
      </p:pic>
      <p:pic>
        <p:nvPicPr>
          <p:cNvPr id="19" name="Google Shape;19;g2b1eb7c6537_0_0" descr=" "/>
          <p:cNvPicPr preferRelativeResize="0"/>
          <p:nvPr/>
        </p:nvPicPr>
        <p:blipFill rotWithShape="1">
          <a:blip r:embed="rId6">
            <a:alphaModFix/>
          </a:blip>
          <a:srcRect/>
          <a:stretch/>
        </p:blipFill>
        <p:spPr>
          <a:xfrm>
            <a:off x="9194765" y="13006614"/>
            <a:ext cx="15192282" cy="38100"/>
          </a:xfrm>
          <a:prstGeom prst="rect">
            <a:avLst/>
          </a:prstGeom>
          <a:noFill/>
          <a:ln>
            <a:noFill/>
          </a:ln>
        </p:spPr>
      </p:pic>
      <p:pic>
        <p:nvPicPr>
          <p:cNvPr id="20" name="Google Shape;20;g2b1eb7c6537_0_0" descr=" "/>
          <p:cNvPicPr preferRelativeResize="0"/>
          <p:nvPr/>
        </p:nvPicPr>
        <p:blipFill rotWithShape="1">
          <a:blip r:embed="rId7">
            <a:alphaModFix/>
          </a:blip>
          <a:srcRect/>
          <a:stretch/>
        </p:blipFill>
        <p:spPr>
          <a:xfrm>
            <a:off x="747240" y="12566527"/>
            <a:ext cx="8182330" cy="775464"/>
          </a:xfrm>
          <a:prstGeom prst="rect">
            <a:avLst/>
          </a:prstGeom>
          <a:noFill/>
          <a:ln>
            <a:noFill/>
          </a:ln>
        </p:spPr>
      </p:pic>
      <p:pic>
        <p:nvPicPr>
          <p:cNvPr id="21" name="Google Shape;21;g2b1eb7c6537_0_0" descr=" "/>
          <p:cNvPicPr preferRelativeResize="0"/>
          <p:nvPr/>
        </p:nvPicPr>
        <p:blipFill rotWithShape="1">
          <a:blip r:embed="rId8">
            <a:alphaModFix/>
          </a:blip>
          <a:srcRect/>
          <a:stretch/>
        </p:blipFill>
        <p:spPr>
          <a:xfrm>
            <a:off x="16801" y="1308590"/>
            <a:ext cx="17046716" cy="38100"/>
          </a:xfrm>
          <a:prstGeom prst="rect">
            <a:avLst/>
          </a:prstGeom>
          <a:noFill/>
          <a:ln>
            <a:noFill/>
          </a:ln>
        </p:spPr>
      </p:pic>
      <p:pic>
        <p:nvPicPr>
          <p:cNvPr id="22" name="Google Shape;22;g2b1eb7c6537_0_0" descr=" "/>
          <p:cNvPicPr preferRelativeResize="0"/>
          <p:nvPr/>
        </p:nvPicPr>
        <p:blipFill rotWithShape="1">
          <a:blip r:embed="rId9">
            <a:alphaModFix/>
          </a:blip>
          <a:srcRect/>
          <a:stretch/>
        </p:blipFill>
        <p:spPr>
          <a:xfrm>
            <a:off x="16801" y="2031488"/>
            <a:ext cx="24370249" cy="38100"/>
          </a:xfrm>
          <a:prstGeom prst="rect">
            <a:avLst/>
          </a:prstGeom>
          <a:noFill/>
          <a:ln>
            <a:noFill/>
          </a:ln>
        </p:spPr>
      </p:pic>
      <p:pic>
        <p:nvPicPr>
          <p:cNvPr id="23" name="Google Shape;23;g2b1eb7c6537_0_0" descr=" "/>
          <p:cNvPicPr preferRelativeResize="0"/>
          <p:nvPr/>
        </p:nvPicPr>
        <p:blipFill rotWithShape="1">
          <a:blip r:embed="rId10">
            <a:alphaModFix/>
          </a:blip>
          <a:srcRect/>
          <a:stretch/>
        </p:blipFill>
        <p:spPr>
          <a:xfrm>
            <a:off x="17328243" y="913159"/>
            <a:ext cx="7058805" cy="775465"/>
          </a:xfrm>
          <a:prstGeom prst="rect">
            <a:avLst/>
          </a:prstGeom>
          <a:noFill/>
          <a:ln>
            <a:noFill/>
          </a:ln>
        </p:spPr>
      </p:pic>
      <p:sp>
        <p:nvSpPr>
          <p:cNvPr id="24" name="Google Shape;24;g2b1eb7c6537_0_0"/>
          <p:cNvSpPr/>
          <p:nvPr/>
        </p:nvSpPr>
        <p:spPr>
          <a:xfrm>
            <a:off x="13761745" y="2903693"/>
            <a:ext cx="9873300" cy="3064203"/>
          </a:xfrm>
          <a:prstGeom prst="rect">
            <a:avLst/>
          </a:prstGeom>
          <a:noFill/>
          <a:ln>
            <a:noFill/>
          </a:ln>
        </p:spPr>
        <p:txBody>
          <a:bodyPr spcFirstLastPara="1" wrap="square" lIns="0" tIns="0" rIns="0" bIns="0" anchor="t" anchorCtr="0">
            <a:noAutofit/>
          </a:bodyPr>
          <a:lstStyle/>
          <a:p>
            <a:pPr>
              <a:buSzPts val="12800"/>
            </a:pPr>
            <a:r>
              <a:rPr lang="en-US" sz="4800">
                <a:solidFill>
                  <a:srgbClr val="EEECD5"/>
                </a:solidFill>
                <a:latin typeface="Roboto Slab"/>
                <a:ea typeface="Roboto Slab"/>
                <a:cs typeface="Roboto Slab"/>
              </a:rPr>
              <a:t>SEI x Phillies 2024 Hackathon</a:t>
            </a:r>
          </a:p>
          <a:p>
            <a:pPr>
              <a:buSzPts val="12800"/>
            </a:pPr>
            <a:endParaRPr lang="en-US" sz="4800">
              <a:solidFill>
                <a:srgbClr val="EEECD5"/>
              </a:solidFill>
              <a:latin typeface="Roboto Slab"/>
              <a:ea typeface="Roboto Slab"/>
              <a:cs typeface="Roboto Slab"/>
              <a:sym typeface="Roboto Slab"/>
            </a:endParaRPr>
          </a:p>
          <a:p>
            <a:pPr>
              <a:buSzPts val="12800"/>
            </a:pPr>
            <a:r>
              <a:rPr lang="en-US" sz="4800">
                <a:solidFill>
                  <a:srgbClr val="EEECD5"/>
                </a:solidFill>
                <a:latin typeface="Roboto Slab"/>
                <a:ea typeface="Roboto Slab"/>
                <a:cs typeface="Roboto Slab"/>
                <a:sym typeface="Roboto Slab"/>
              </a:rPr>
              <a:t>Estimating Strike Probabilities Through Umpire Tendencies</a:t>
            </a:r>
          </a:p>
        </p:txBody>
      </p:sp>
      <p:sp>
        <p:nvSpPr>
          <p:cNvPr id="25" name="Google Shape;25;g2b1eb7c6537_0_0"/>
          <p:cNvSpPr/>
          <p:nvPr/>
        </p:nvSpPr>
        <p:spPr>
          <a:xfrm>
            <a:off x="13761745" y="7030500"/>
            <a:ext cx="9873300" cy="3718999"/>
          </a:xfrm>
          <a:prstGeom prst="rect">
            <a:avLst/>
          </a:prstGeom>
          <a:noFill/>
          <a:ln>
            <a:noFill/>
          </a:ln>
        </p:spPr>
        <p:txBody>
          <a:bodyPr spcFirstLastPara="1" wrap="square" lIns="0" tIns="0" rIns="0" bIns="0" anchor="t" anchorCtr="0">
            <a:noAutofit/>
          </a:bodyPr>
          <a:lstStyle/>
          <a:p>
            <a:pPr>
              <a:buClr>
                <a:srgbClr val="EEECD5"/>
              </a:buClr>
              <a:buSzPts val="6400"/>
            </a:pPr>
            <a:r>
              <a:rPr lang="en-US" sz="3600">
                <a:solidFill>
                  <a:srgbClr val="EEECD5"/>
                </a:solidFill>
                <a:latin typeface="Roboto Slab" pitchFamily="2" charset="0"/>
                <a:ea typeface="Roboto Slab" pitchFamily="2" charset="0"/>
                <a:cs typeface="Roboto Slab" pitchFamily="2" charset="0"/>
              </a:rPr>
              <a:t>By: Kale Wiley, Gibson Hurst, Michael </a:t>
            </a:r>
            <a:r>
              <a:rPr lang="en-US" sz="3600" err="1">
                <a:solidFill>
                  <a:srgbClr val="EEECD5"/>
                </a:solidFill>
                <a:latin typeface="Roboto Slab" pitchFamily="2" charset="0"/>
                <a:ea typeface="Roboto Slab" pitchFamily="2" charset="0"/>
                <a:cs typeface="Roboto Slab" pitchFamily="2" charset="0"/>
              </a:rPr>
              <a:t>Mucciolo</a:t>
            </a:r>
            <a:r>
              <a:rPr lang="en-US" sz="3600">
                <a:solidFill>
                  <a:srgbClr val="EEECD5"/>
                </a:solidFill>
                <a:latin typeface="Roboto Slab" pitchFamily="2" charset="0"/>
                <a:ea typeface="Roboto Slab" pitchFamily="2" charset="0"/>
                <a:cs typeface="Roboto Slab" pitchFamily="2" charset="0"/>
              </a:rPr>
              <a:t>, Cara Fredericks</a:t>
            </a:r>
          </a:p>
          <a:p>
            <a:pPr>
              <a:buSzPts val="6400"/>
            </a:pPr>
            <a:endParaRPr lang="en-US" sz="3600">
              <a:solidFill>
                <a:srgbClr val="EEECD5"/>
              </a:solidFill>
              <a:latin typeface="Roboto Slab" pitchFamily="2" charset="0"/>
              <a:ea typeface="Roboto Slab" pitchFamily="2" charset="0"/>
              <a:cs typeface="Roboto Slab" pitchFamily="2" charset="0"/>
            </a:endParaRPr>
          </a:p>
          <a:p>
            <a:pPr>
              <a:buSzPts val="6400"/>
            </a:pPr>
            <a:r>
              <a:rPr lang="en-US" sz="3600">
                <a:solidFill>
                  <a:srgbClr val="EEECD5"/>
                </a:solidFill>
                <a:latin typeface="Roboto Slab" pitchFamily="2" charset="0"/>
                <a:ea typeface="Roboto Slab" pitchFamily="2" charset="0"/>
                <a:cs typeface="Roboto Slab" pitchFamily="2" charset="0"/>
              </a:rPr>
              <a:t>Temple University, Fox School of Business, Statistical Science &amp; Data Analytics</a:t>
            </a:r>
          </a:p>
        </p:txBody>
      </p:sp>
      <p:sp>
        <p:nvSpPr>
          <p:cNvPr id="26" name="Google Shape;26;g2b1eb7c6537_0_0"/>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g2b1eb7c6537_0_0" descr=" "/>
          <p:cNvPicPr preferRelativeResize="0"/>
          <p:nvPr/>
        </p:nvPicPr>
        <p:blipFill rotWithShape="1">
          <a:blip r:embed="rId11">
            <a:alphaModFix/>
          </a:blip>
          <a:srcRect/>
          <a:stretch/>
        </p:blipFill>
        <p:spPr>
          <a:xfrm>
            <a:off x="870059" y="469856"/>
            <a:ext cx="11799775" cy="1082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1503437" y="2588419"/>
            <a:ext cx="21503015" cy="1684800"/>
          </a:xfrm>
          <a:prstGeom prst="rect">
            <a:avLst/>
          </a:prstGeom>
          <a:noFill/>
          <a:ln>
            <a:noFill/>
          </a:ln>
        </p:spPr>
        <p:txBody>
          <a:bodyPr spcFirstLastPara="1" wrap="square" lIns="0" tIns="0" rIns="0" bIns="0" anchor="t" anchorCtr="0">
            <a:noAutofit/>
          </a:bodyPr>
          <a:lstStyle/>
          <a:p>
            <a:pPr>
              <a:buClr>
                <a:srgbClr val="EEECD5"/>
              </a:buClr>
              <a:buSzPts val="8000"/>
            </a:pPr>
            <a:r>
              <a:rPr lang="en-US" sz="8000" b="1">
                <a:solidFill>
                  <a:srgbClr val="EEECD5"/>
                </a:solidFill>
                <a:latin typeface="Roboto Slab"/>
                <a:ea typeface="Roboto Slab"/>
                <a:cs typeface="Roboto Slab"/>
                <a:sym typeface="Roboto Slab"/>
              </a:rPr>
              <a:t>Model Development (Regression Analysis)</a:t>
            </a:r>
            <a:endParaRPr sz="8000" b="0" i="0" u="none" strike="noStrike" cap="none">
              <a:solidFill>
                <a:schemeClr val="dk1"/>
              </a:solidFill>
              <a:latin typeface="Calibri"/>
              <a:ea typeface="Calibri"/>
              <a:cs typeface="Calibri"/>
              <a:sym typeface="Calibri"/>
            </a:endParaRPr>
          </a:p>
        </p:txBody>
      </p:sp>
      <p:pic>
        <p:nvPicPr>
          <p:cNvPr id="2" name="Picture 1" descr="A computer screen shot of a program&#10;&#10;Description automatically generated">
            <a:extLst>
              <a:ext uri="{FF2B5EF4-FFF2-40B4-BE49-F238E27FC236}">
                <a16:creationId xmlns:a16="http://schemas.microsoft.com/office/drawing/2014/main" id="{F4E57D03-72D7-316C-D241-7D69BF375FC7}"/>
              </a:ext>
            </a:extLst>
          </p:cNvPr>
          <p:cNvPicPr>
            <a:picLocks noChangeAspect="1"/>
          </p:cNvPicPr>
          <p:nvPr/>
        </p:nvPicPr>
        <p:blipFill rotWithShape="1">
          <a:blip r:embed="rId8"/>
          <a:srcRect l="3527" t="11547" r="14156" b="19418"/>
          <a:stretch/>
        </p:blipFill>
        <p:spPr>
          <a:xfrm>
            <a:off x="11034693" y="4269376"/>
            <a:ext cx="12327084" cy="6779389"/>
          </a:xfrm>
          <a:prstGeom prst="rect">
            <a:avLst/>
          </a:prstGeom>
        </p:spPr>
      </p:pic>
      <p:sp>
        <p:nvSpPr>
          <p:cNvPr id="7" name="Google Shape;132;g2b1eb7c6537_0_103">
            <a:extLst>
              <a:ext uri="{FF2B5EF4-FFF2-40B4-BE49-F238E27FC236}">
                <a16:creationId xmlns:a16="http://schemas.microsoft.com/office/drawing/2014/main" id="{AFFF268D-02F0-88EE-FAC8-A37DC22A71AE}"/>
              </a:ext>
            </a:extLst>
          </p:cNvPr>
          <p:cNvSpPr/>
          <p:nvPr/>
        </p:nvSpPr>
        <p:spPr>
          <a:xfrm>
            <a:off x="684261" y="5092995"/>
            <a:ext cx="9055470" cy="6591641"/>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r>
              <a:rPr lang="en-US" sz="2800" dirty="0">
                <a:solidFill>
                  <a:srgbClr val="EEECD5"/>
                </a:solidFill>
                <a:latin typeface="Roboto"/>
                <a:ea typeface="Roboto"/>
                <a:cs typeface="Roboto"/>
              </a:rPr>
              <a:t>Created a logistic regression model to determine how significant each variable is against umpire call</a:t>
            </a:r>
            <a:endParaRPr lang="en-US" dirty="0"/>
          </a:p>
          <a:p>
            <a:pPr marL="457200" indent="-457200">
              <a:lnSpc>
                <a:spcPct val="150000"/>
              </a:lnSpc>
              <a:buClr>
                <a:srgbClr val="EEECD5"/>
              </a:buClr>
              <a:buSzPts val="3200"/>
              <a:buChar char="•"/>
            </a:pPr>
            <a:r>
              <a:rPr lang="en-US" sz="2800" dirty="0">
                <a:solidFill>
                  <a:srgbClr val="EEECD5"/>
                </a:solidFill>
                <a:latin typeface="Roboto"/>
                <a:ea typeface="Roboto"/>
                <a:cs typeface="Roboto"/>
              </a:rPr>
              <a:t>Analysis revealed that:</a:t>
            </a:r>
          </a:p>
          <a:p>
            <a:pPr marL="457200" lvl="1" indent="-457200">
              <a:lnSpc>
                <a:spcPct val="150000"/>
              </a:lnSpc>
              <a:buClr>
                <a:srgbClr val="EEECD5"/>
              </a:buClr>
              <a:buSzPts val="3200"/>
              <a:buFont typeface="Courier New"/>
              <a:buChar char="o"/>
            </a:pPr>
            <a:r>
              <a:rPr lang="en-US" sz="2800" dirty="0">
                <a:solidFill>
                  <a:srgbClr val="EEECD5"/>
                </a:solidFill>
                <a:latin typeface="Roboto"/>
                <a:ea typeface="Roboto"/>
                <a:cs typeface="Roboto"/>
              </a:rPr>
              <a:t>Pitches with positive coefficients had higher chance of being called a strike</a:t>
            </a:r>
          </a:p>
          <a:p>
            <a:pPr marL="457200" lvl="1" indent="-457200">
              <a:lnSpc>
                <a:spcPct val="150000"/>
              </a:lnSpc>
              <a:buClr>
                <a:srgbClr val="EEECD5"/>
              </a:buClr>
              <a:buSzPts val="3200"/>
              <a:buFont typeface="Courier New"/>
              <a:buChar char="o"/>
            </a:pPr>
            <a:r>
              <a:rPr lang="en-US" sz="2800" dirty="0">
                <a:solidFill>
                  <a:srgbClr val="EEECD5"/>
                </a:solidFill>
                <a:latin typeface="Roboto"/>
                <a:ea typeface="Roboto"/>
                <a:cs typeface="Roboto"/>
              </a:rPr>
              <a:t>Pitches on outside of strike zone are most likely to be called incorrectly</a:t>
            </a:r>
          </a:p>
          <a:p>
            <a:pPr marL="457200" lvl="1" indent="-457200">
              <a:lnSpc>
                <a:spcPct val="150000"/>
              </a:lnSpc>
              <a:buClr>
                <a:srgbClr val="EEECD5"/>
              </a:buClr>
              <a:buSzPts val="3200"/>
              <a:buFont typeface="Courier New"/>
              <a:buChar char="o"/>
            </a:pPr>
            <a:r>
              <a:rPr lang="en-US" sz="2800" dirty="0">
                <a:solidFill>
                  <a:srgbClr val="EEECD5"/>
                </a:solidFill>
                <a:latin typeface="Roboto"/>
                <a:ea typeface="Roboto"/>
                <a:cs typeface="Roboto"/>
              </a:rPr>
              <a:t>Higher strike counts reduced the likelihood of the pitch in question being called a strike</a:t>
            </a:r>
            <a:endParaRPr lang="en-US"/>
          </a:p>
          <a:p>
            <a:pPr marL="457200" lvl="1" indent="-457200">
              <a:lnSpc>
                <a:spcPct val="150000"/>
              </a:lnSpc>
              <a:buClr>
                <a:srgbClr val="EEECD5"/>
              </a:buClr>
              <a:buSzPts val="3200"/>
              <a:buFont typeface="Courier New"/>
              <a:buChar char="o"/>
            </a:pPr>
            <a:endParaRPr lang="en-US" sz="2800" dirty="0">
              <a:solidFill>
                <a:srgbClr val="EEECD5"/>
              </a:solidFill>
              <a:latin typeface="Roboto"/>
              <a:ea typeface="Roboto"/>
              <a:cs typeface="Roboto"/>
            </a:endParaRPr>
          </a:p>
          <a:p>
            <a:pPr marL="457200" lvl="1" indent="-457200">
              <a:lnSpc>
                <a:spcPct val="150000"/>
              </a:lnSpc>
              <a:buClr>
                <a:srgbClr val="EEECD5"/>
              </a:buClr>
              <a:buSzPts val="3200"/>
              <a:buFont typeface="Courier New"/>
              <a:buChar char="o"/>
            </a:pPr>
            <a:endParaRPr lang="en-US" sz="2800" dirty="0">
              <a:solidFill>
                <a:srgbClr val="EEECD5"/>
              </a:solidFill>
              <a:latin typeface="Roboto"/>
              <a:ea typeface="Roboto"/>
              <a:cs typeface="Roboto"/>
            </a:endParaRPr>
          </a:p>
          <a:p>
            <a:pPr marL="457200" indent="-457200">
              <a:lnSpc>
                <a:spcPct val="150000"/>
              </a:lnSpc>
              <a:buClr>
                <a:srgbClr val="EEECD5"/>
              </a:buClr>
              <a:buSzPts val="3200"/>
              <a:buChar char="•"/>
            </a:pPr>
            <a:endParaRPr lang="en-US" sz="2800">
              <a:solidFill>
                <a:srgbClr val="EEECD5"/>
              </a:solidFill>
              <a:latin typeface="Roboto"/>
              <a:ea typeface="Roboto"/>
              <a:cs typeface="Roboto"/>
            </a:endParaRPr>
          </a:p>
          <a:p>
            <a:pPr>
              <a:buSzPts val="3200"/>
            </a:pPr>
            <a:endParaRPr lang="en-US" sz="3200">
              <a:solidFill>
                <a:srgbClr val="EEECD5"/>
              </a:solidFill>
              <a:latin typeface="Roboto"/>
              <a:ea typeface="Roboto"/>
              <a:cs typeface="Roboto"/>
            </a:endParaRPr>
          </a:p>
        </p:txBody>
      </p:sp>
      <p:sp>
        <p:nvSpPr>
          <p:cNvPr id="4" name="TextBox 3">
            <a:extLst>
              <a:ext uri="{FF2B5EF4-FFF2-40B4-BE49-F238E27FC236}">
                <a16:creationId xmlns:a16="http://schemas.microsoft.com/office/drawing/2014/main" id="{9278D8DA-837C-9A01-88B0-400D65390FFA}"/>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9</a:t>
            </a:r>
          </a:p>
        </p:txBody>
      </p:sp>
    </p:spTree>
    <p:extLst>
      <p:ext uri="{BB962C8B-B14F-4D97-AF65-F5344CB8AC3E}">
        <p14:creationId xmlns:p14="http://schemas.microsoft.com/office/powerpoint/2010/main" val="114420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1446280" y="1750219"/>
            <a:ext cx="21503015" cy="1684800"/>
          </a:xfrm>
          <a:prstGeom prst="rect">
            <a:avLst/>
          </a:prstGeom>
          <a:noFill/>
          <a:ln>
            <a:noFill/>
          </a:ln>
        </p:spPr>
        <p:txBody>
          <a:bodyPr spcFirstLastPara="1" wrap="square" lIns="0" tIns="0" rIns="0" bIns="0" anchor="t" anchorCtr="0">
            <a:noAutofit/>
          </a:bodyPr>
          <a:lstStyle/>
          <a:p>
            <a:pPr>
              <a:buClr>
                <a:srgbClr val="EEECD5"/>
              </a:buClr>
              <a:buSzPts val="8000"/>
            </a:pPr>
            <a:r>
              <a:rPr lang="en-US" sz="8000" b="1">
                <a:solidFill>
                  <a:srgbClr val="EEECD5"/>
                </a:solidFill>
                <a:latin typeface="Roboto Slab"/>
                <a:ea typeface="Roboto Slab"/>
                <a:cs typeface="Roboto Slab"/>
                <a:sym typeface="Roboto Slab"/>
              </a:rPr>
              <a:t>Model Development (Regression Analysis)</a:t>
            </a:r>
            <a:endParaRPr sz="8000" b="0" i="0" u="none" strike="noStrike" cap="none">
              <a:solidFill>
                <a:schemeClr val="dk1"/>
              </a:solidFill>
              <a:latin typeface="Calibri"/>
              <a:ea typeface="Calibri"/>
              <a:cs typeface="Calibri"/>
              <a:sym typeface="Calibri"/>
            </a:endParaRPr>
          </a:p>
        </p:txBody>
      </p:sp>
      <p:pic>
        <p:nvPicPr>
          <p:cNvPr id="3" name="Picture 2" descr="A computer screen shot of a computer screen&#10;&#10;Description automatically generated">
            <a:extLst>
              <a:ext uri="{FF2B5EF4-FFF2-40B4-BE49-F238E27FC236}">
                <a16:creationId xmlns:a16="http://schemas.microsoft.com/office/drawing/2014/main" id="{C939B090-1AA6-EB75-B4F8-DA2B9DE2810A}"/>
              </a:ext>
            </a:extLst>
          </p:cNvPr>
          <p:cNvPicPr>
            <a:picLocks noChangeAspect="1"/>
          </p:cNvPicPr>
          <p:nvPr/>
        </p:nvPicPr>
        <p:blipFill rotWithShape="1">
          <a:blip r:embed="rId8"/>
          <a:srcRect t="19167" r="51389" b="7639"/>
          <a:stretch/>
        </p:blipFill>
        <p:spPr>
          <a:xfrm>
            <a:off x="7849127" y="3390900"/>
            <a:ext cx="8707003" cy="8667773"/>
          </a:xfrm>
          <a:prstGeom prst="rect">
            <a:avLst/>
          </a:prstGeom>
        </p:spPr>
      </p:pic>
      <p:sp>
        <p:nvSpPr>
          <p:cNvPr id="5" name="TextBox 4">
            <a:extLst>
              <a:ext uri="{FF2B5EF4-FFF2-40B4-BE49-F238E27FC236}">
                <a16:creationId xmlns:a16="http://schemas.microsoft.com/office/drawing/2014/main" id="{796D51E9-31E3-4715-D86D-8F87991D422F}"/>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10</a:t>
            </a:r>
          </a:p>
        </p:txBody>
      </p:sp>
    </p:spTree>
    <p:extLst>
      <p:ext uri="{BB962C8B-B14F-4D97-AF65-F5344CB8AC3E}">
        <p14:creationId xmlns:p14="http://schemas.microsoft.com/office/powerpoint/2010/main" val="312928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7479580" cy="1684800"/>
          </a:xfrm>
          <a:prstGeom prst="rect">
            <a:avLst/>
          </a:prstGeom>
          <a:noFill/>
          <a:ln>
            <a:noFill/>
          </a:ln>
        </p:spPr>
        <p:txBody>
          <a:bodyPr spcFirstLastPara="1" wrap="square" lIns="0" tIns="0" rIns="0" bIns="0" anchor="t" anchorCtr="0">
            <a:noAutofit/>
          </a:bodyPr>
          <a:lstStyle/>
          <a:p>
            <a:pPr>
              <a:buClr>
                <a:srgbClr val="EEECD5"/>
              </a:buClr>
              <a:buSzPts val="8000"/>
            </a:pPr>
            <a:r>
              <a:rPr lang="en-US" sz="8000" b="1">
                <a:solidFill>
                  <a:srgbClr val="EEECD5"/>
                </a:solidFill>
                <a:latin typeface="Roboto Slab"/>
                <a:ea typeface="Roboto Slab"/>
                <a:cs typeface="Roboto Slab"/>
                <a:sym typeface="Roboto Slab"/>
              </a:rPr>
              <a:t>Model Development (Cutoff Level)</a:t>
            </a:r>
            <a:endParaRPr sz="8000" b="0" i="0" u="none" strike="noStrike" cap="none">
              <a:solidFill>
                <a:schemeClr val="dk1"/>
              </a:solidFill>
              <a:latin typeface="Calibri"/>
              <a:ea typeface="Calibri"/>
              <a:cs typeface="Calibri"/>
              <a:sym typeface="Calibri"/>
            </a:endParaRPr>
          </a:p>
        </p:txBody>
      </p:sp>
      <p:sp>
        <p:nvSpPr>
          <p:cNvPr id="132" name="Google Shape;132;g2b1eb7c6537_0_103"/>
          <p:cNvSpPr/>
          <p:nvPr/>
        </p:nvSpPr>
        <p:spPr>
          <a:xfrm>
            <a:off x="2959470" y="5422900"/>
            <a:ext cx="18753548" cy="5486221"/>
          </a:xfrm>
          <a:prstGeom prst="rect">
            <a:avLst/>
          </a:prstGeom>
          <a:noFill/>
          <a:ln>
            <a:noFill/>
          </a:ln>
        </p:spPr>
        <p:txBody>
          <a:bodyPr spcFirstLastPara="1" wrap="square" lIns="0" tIns="0" rIns="0" bIns="0" anchor="t" anchorCtr="0">
            <a:noAutofit/>
          </a:bodyPr>
          <a:lstStyle/>
          <a:p>
            <a:pPr>
              <a:buClr>
                <a:srgbClr val="EEECD5"/>
              </a:buClr>
              <a:buSzPts val="3200"/>
            </a:pPr>
            <a:endParaRPr lang="en-US" sz="3200" b="0" i="0" u="none" strike="noStrike" cap="none">
              <a:solidFill>
                <a:srgbClr val="EEECD5"/>
              </a:solidFill>
              <a:latin typeface="Roboto"/>
              <a:ea typeface="Roboto"/>
              <a:cs typeface="Roboto"/>
            </a:endParaRPr>
          </a:p>
        </p:txBody>
      </p:sp>
      <p:pic>
        <p:nvPicPr>
          <p:cNvPr id="3" name="Picture 2">
            <a:extLst>
              <a:ext uri="{FF2B5EF4-FFF2-40B4-BE49-F238E27FC236}">
                <a16:creationId xmlns:a16="http://schemas.microsoft.com/office/drawing/2014/main" id="{2D255A36-5357-2C4A-B880-66776B10465A}"/>
              </a:ext>
            </a:extLst>
          </p:cNvPr>
          <p:cNvPicPr>
            <a:picLocks noChangeAspect="1"/>
          </p:cNvPicPr>
          <p:nvPr/>
        </p:nvPicPr>
        <p:blipFill>
          <a:blip r:embed="rId8"/>
          <a:stretch>
            <a:fillRect/>
          </a:stretch>
        </p:blipFill>
        <p:spPr>
          <a:xfrm>
            <a:off x="2950039" y="5214764"/>
            <a:ext cx="8401381" cy="5327869"/>
          </a:xfrm>
          <a:prstGeom prst="rect">
            <a:avLst/>
          </a:prstGeom>
        </p:spPr>
      </p:pic>
      <p:sp>
        <p:nvSpPr>
          <p:cNvPr id="5" name="Google Shape;132;g2b1eb7c6537_0_103">
            <a:extLst>
              <a:ext uri="{FF2B5EF4-FFF2-40B4-BE49-F238E27FC236}">
                <a16:creationId xmlns:a16="http://schemas.microsoft.com/office/drawing/2014/main" id="{293C7CD1-7DE4-8570-1A93-E52C68CB927D}"/>
              </a:ext>
            </a:extLst>
          </p:cNvPr>
          <p:cNvSpPr/>
          <p:nvPr/>
        </p:nvSpPr>
        <p:spPr>
          <a:xfrm>
            <a:off x="12839744" y="4807245"/>
            <a:ext cx="10903561" cy="6591641"/>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Conducted an accuracy analysis using different cutoff levels ranging from 0.1 to 0.9 using an increment of 0.1</a:t>
            </a:r>
          </a:p>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Accuracy is calculated from the model based on whether the pitch was called a strike or a ball</a:t>
            </a:r>
            <a:endParaRPr lang="en-US" sz="3500">
              <a:latin typeface="Roboto"/>
              <a:ea typeface="Roboto"/>
              <a:cs typeface="Roboto"/>
            </a:endParaRPr>
          </a:p>
          <a:p>
            <a:pPr marL="457200" indent="-457200">
              <a:lnSpc>
                <a:spcPct val="150000"/>
              </a:lnSpc>
              <a:buClr>
                <a:srgbClr val="EEECD5"/>
              </a:buClr>
              <a:buSzPts val="3200"/>
              <a:buChar char="•"/>
            </a:pPr>
            <a:r>
              <a:rPr lang="en-US" sz="3500">
                <a:solidFill>
                  <a:srgbClr val="EEECD5"/>
                </a:solidFill>
                <a:latin typeface="Roboto"/>
                <a:ea typeface="Roboto"/>
                <a:cs typeface="Roboto"/>
              </a:rPr>
              <a:t>The plot provides a visual representation of the relationship between cutoff levels and accuracy</a:t>
            </a:r>
          </a:p>
          <a:p>
            <a:pPr>
              <a:buSzPts val="3200"/>
            </a:pPr>
            <a:endParaRPr lang="en-US" sz="3200">
              <a:solidFill>
                <a:srgbClr val="EEECD5"/>
              </a:solidFill>
              <a:latin typeface="Roboto"/>
              <a:ea typeface="Roboto"/>
              <a:cs typeface="Roboto"/>
            </a:endParaRPr>
          </a:p>
        </p:txBody>
      </p:sp>
      <p:sp>
        <p:nvSpPr>
          <p:cNvPr id="4" name="TextBox 3">
            <a:extLst>
              <a:ext uri="{FF2B5EF4-FFF2-40B4-BE49-F238E27FC236}">
                <a16:creationId xmlns:a16="http://schemas.microsoft.com/office/drawing/2014/main" id="{9E1FC7B2-65D3-1F7E-185C-F02E9B659972}"/>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11</a:t>
            </a:r>
          </a:p>
        </p:txBody>
      </p:sp>
    </p:spTree>
    <p:extLst>
      <p:ext uri="{BB962C8B-B14F-4D97-AF65-F5344CB8AC3E}">
        <p14:creationId xmlns:p14="http://schemas.microsoft.com/office/powerpoint/2010/main" val="194784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287030" y="2743200"/>
            <a:ext cx="19204390" cy="1684800"/>
          </a:xfrm>
          <a:prstGeom prst="rect">
            <a:avLst/>
          </a:prstGeom>
          <a:noFill/>
          <a:ln>
            <a:noFill/>
          </a:ln>
        </p:spPr>
        <p:txBody>
          <a:bodyPr spcFirstLastPara="1" wrap="square" lIns="0" tIns="0" rIns="0" bIns="0" anchor="t" anchorCtr="0">
            <a:noAutofit/>
          </a:bodyPr>
          <a:lstStyle/>
          <a:p>
            <a:pPr>
              <a:buClr>
                <a:srgbClr val="EEECD5"/>
              </a:buClr>
              <a:buSzPts val="8000"/>
            </a:pPr>
            <a:r>
              <a:rPr lang="en-US" sz="8000" b="1">
                <a:solidFill>
                  <a:srgbClr val="EEECD5"/>
                </a:solidFill>
                <a:latin typeface="Roboto Slab"/>
                <a:ea typeface="Roboto Slab"/>
                <a:cs typeface="Roboto Slab"/>
                <a:sym typeface="Roboto Slab"/>
              </a:rPr>
              <a:t>Model Evaluation (Deviance Residuals) </a:t>
            </a:r>
            <a:endParaRPr lang="en-US" sz="8000" b="1" i="0" u="none" strike="noStrike" cap="none">
              <a:solidFill>
                <a:srgbClr val="EEECD5"/>
              </a:solidFill>
              <a:latin typeface="Roboto Slab"/>
              <a:ea typeface="Roboto Slab"/>
              <a:cs typeface="Roboto Slab"/>
            </a:endParaRPr>
          </a:p>
        </p:txBody>
      </p:sp>
      <p:pic>
        <p:nvPicPr>
          <p:cNvPr id="4" name="Picture 3" descr="A blue graph with white text&#10;&#10;Description automatically generated">
            <a:extLst>
              <a:ext uri="{FF2B5EF4-FFF2-40B4-BE49-F238E27FC236}">
                <a16:creationId xmlns:a16="http://schemas.microsoft.com/office/drawing/2014/main" id="{5EB3CC46-4FBA-B466-E3E5-FA61F7FB8C92}"/>
              </a:ext>
            </a:extLst>
          </p:cNvPr>
          <p:cNvPicPr>
            <a:picLocks noChangeAspect="1"/>
          </p:cNvPicPr>
          <p:nvPr/>
        </p:nvPicPr>
        <p:blipFill>
          <a:blip r:embed="rId8"/>
          <a:stretch>
            <a:fillRect/>
          </a:stretch>
        </p:blipFill>
        <p:spPr>
          <a:xfrm>
            <a:off x="2295888" y="5320649"/>
            <a:ext cx="7602500" cy="5898776"/>
          </a:xfrm>
          <a:prstGeom prst="rect">
            <a:avLst/>
          </a:prstGeom>
        </p:spPr>
      </p:pic>
      <p:sp>
        <p:nvSpPr>
          <p:cNvPr id="2" name="TextBox 1">
            <a:extLst>
              <a:ext uri="{FF2B5EF4-FFF2-40B4-BE49-F238E27FC236}">
                <a16:creationId xmlns:a16="http://schemas.microsoft.com/office/drawing/2014/main" id="{68230FBE-9E67-7EB2-9C4F-715D36593B6E}"/>
              </a:ext>
            </a:extLst>
          </p:cNvPr>
          <p:cNvSpPr txBox="1"/>
          <p:nvPr/>
        </p:nvSpPr>
        <p:spPr>
          <a:xfrm>
            <a:off x="13026838" y="5319152"/>
            <a:ext cx="9553014" cy="5657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The blue residuals are evenly scattered above and below the line at y=0</a:t>
            </a:r>
            <a:endParaRPr lang="en-US" sz="3500" dirty="0">
              <a:ea typeface="Roboto"/>
            </a:endParaRPr>
          </a:p>
          <a:p>
            <a:pPr marL="457200" lvl="1" indent="-457200">
              <a:lnSpc>
                <a:spcPct val="150000"/>
              </a:lnSpc>
              <a:buClr>
                <a:srgbClr val="EEECD5"/>
              </a:buClr>
              <a:buSzPts val="3200"/>
              <a:buFont typeface="Courier New"/>
              <a:buChar char="o"/>
            </a:pPr>
            <a:r>
              <a:rPr lang="en-US" sz="3500" dirty="0">
                <a:solidFill>
                  <a:srgbClr val="EEECD5"/>
                </a:solidFill>
                <a:ea typeface="Roboto"/>
              </a:rPr>
              <a:t>Even scatter suggests normality</a:t>
            </a:r>
            <a:endParaRPr lang="en-US" sz="3500" dirty="0">
              <a:ea typeface="Roboto"/>
            </a:endParaRPr>
          </a:p>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Residuals above or below 0 show underprediction of strike or ball</a:t>
            </a:r>
          </a:p>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Indicates the model is unbiased in its predictions and fits the data</a:t>
            </a:r>
          </a:p>
        </p:txBody>
      </p:sp>
      <p:sp>
        <p:nvSpPr>
          <p:cNvPr id="5" name="TextBox 4">
            <a:extLst>
              <a:ext uri="{FF2B5EF4-FFF2-40B4-BE49-F238E27FC236}">
                <a16:creationId xmlns:a16="http://schemas.microsoft.com/office/drawing/2014/main" id="{8C981887-469B-D51F-EFAB-B02EA2AA4BDD}"/>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12</a:t>
            </a:r>
          </a:p>
        </p:txBody>
      </p:sp>
    </p:spTree>
    <p:extLst>
      <p:ext uri="{BB962C8B-B14F-4D97-AF65-F5344CB8AC3E}">
        <p14:creationId xmlns:p14="http://schemas.microsoft.com/office/powerpoint/2010/main" val="3662656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8222626" cy="1684800"/>
          </a:xfrm>
          <a:prstGeom prst="rect">
            <a:avLst/>
          </a:prstGeom>
          <a:noFill/>
          <a:ln>
            <a:noFill/>
          </a:ln>
        </p:spPr>
        <p:txBody>
          <a:bodyPr spcFirstLastPara="1" wrap="square" lIns="0" tIns="0" rIns="0" bIns="0" anchor="t" anchorCtr="0">
            <a:noAutofit/>
          </a:bodyPr>
          <a:lstStyle/>
          <a:p>
            <a:r>
              <a:rPr lang="en-US" sz="7200" b="1" dirty="0">
                <a:solidFill>
                  <a:srgbClr val="EEECD5"/>
                </a:solidFill>
                <a:latin typeface="Roboto Slab"/>
                <a:ea typeface="Roboto Slab"/>
                <a:cs typeface="Roboto Slab"/>
              </a:rPr>
              <a:t>Evaluating the Model with Unseen Data</a:t>
            </a:r>
            <a:endParaRPr lang="en-US" sz="7200" dirty="0"/>
          </a:p>
        </p:txBody>
      </p:sp>
      <p:pic>
        <p:nvPicPr>
          <p:cNvPr id="2" name="Picture 1" descr="A screenshot of a computer&#10;&#10;Description automatically generated">
            <a:extLst>
              <a:ext uri="{FF2B5EF4-FFF2-40B4-BE49-F238E27FC236}">
                <a16:creationId xmlns:a16="http://schemas.microsoft.com/office/drawing/2014/main" id="{70C711B9-716F-0EA6-40ED-D29133E3D23E}"/>
              </a:ext>
            </a:extLst>
          </p:cNvPr>
          <p:cNvPicPr>
            <a:picLocks noChangeAspect="1"/>
          </p:cNvPicPr>
          <p:nvPr/>
        </p:nvPicPr>
        <p:blipFill rotWithShape="1">
          <a:blip r:embed="rId8"/>
          <a:srcRect l="3825" t="17776" r="38009" b="40930"/>
          <a:stretch/>
        </p:blipFill>
        <p:spPr>
          <a:xfrm>
            <a:off x="3604004" y="4428345"/>
            <a:ext cx="14417426" cy="6813199"/>
          </a:xfrm>
          <a:prstGeom prst="rect">
            <a:avLst/>
          </a:prstGeom>
        </p:spPr>
      </p:pic>
      <p:sp>
        <p:nvSpPr>
          <p:cNvPr id="4" name="TextBox 3">
            <a:extLst>
              <a:ext uri="{FF2B5EF4-FFF2-40B4-BE49-F238E27FC236}">
                <a16:creationId xmlns:a16="http://schemas.microsoft.com/office/drawing/2014/main" id="{C7909B30-4EB4-4BA1-F4FD-9AEA033F737A}"/>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13</a:t>
            </a:r>
          </a:p>
        </p:txBody>
      </p:sp>
    </p:spTree>
    <p:extLst>
      <p:ext uri="{BB962C8B-B14F-4D97-AF65-F5344CB8AC3E}">
        <p14:creationId xmlns:p14="http://schemas.microsoft.com/office/powerpoint/2010/main" val="3763603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69" y="2743200"/>
            <a:ext cx="19918115"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rPr>
              <a:t>Limitations &amp; Future Directions</a:t>
            </a:r>
          </a:p>
        </p:txBody>
      </p:sp>
      <p:sp>
        <p:nvSpPr>
          <p:cNvPr id="132" name="Google Shape;132;g2b1eb7c6537_0_103"/>
          <p:cNvSpPr/>
          <p:nvPr/>
        </p:nvSpPr>
        <p:spPr>
          <a:xfrm>
            <a:off x="2227289" y="4460555"/>
            <a:ext cx="12615102" cy="7323985"/>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r>
              <a:rPr lang="en-US" sz="3300">
                <a:solidFill>
                  <a:srgbClr val="EEECD5"/>
                </a:solidFill>
                <a:latin typeface="Roboto"/>
                <a:ea typeface="Roboto"/>
                <a:cs typeface="Roboto"/>
                <a:sym typeface="Roboto"/>
              </a:rPr>
              <a:t>Strong imbalance exists with twice as many balls as strikes in the data, potentially hurting performance</a:t>
            </a:r>
          </a:p>
          <a:p>
            <a:pPr marL="457200" indent="-457200">
              <a:lnSpc>
                <a:spcPct val="150000"/>
              </a:lnSpc>
              <a:buClr>
                <a:srgbClr val="EEECD5"/>
              </a:buClr>
              <a:buSzPts val="3200"/>
              <a:buFont typeface="Arial"/>
              <a:buChar char="•"/>
            </a:pPr>
            <a:r>
              <a:rPr lang="en-US" sz="3300">
                <a:solidFill>
                  <a:srgbClr val="EEECD5"/>
                </a:solidFill>
                <a:latin typeface="Roboto"/>
                <a:ea typeface="Roboto"/>
                <a:cs typeface="Roboto"/>
                <a:sym typeface="Roboto"/>
              </a:rPr>
              <a:t>Model will lose performance over time with each new season, player, and umpire</a:t>
            </a:r>
            <a:endParaRPr lang="en-US" sz="3300">
              <a:solidFill>
                <a:srgbClr val="EEECD5"/>
              </a:solidFill>
              <a:ea typeface="Roboto"/>
            </a:endParaRPr>
          </a:p>
          <a:p>
            <a:pPr marL="457200" indent="-457200">
              <a:lnSpc>
                <a:spcPct val="150000"/>
              </a:lnSpc>
              <a:buClr>
                <a:srgbClr val="EEECD5"/>
              </a:buClr>
              <a:buSzPts val="3200"/>
              <a:buFont typeface="Arial"/>
              <a:buChar char="•"/>
            </a:pPr>
            <a:r>
              <a:rPr lang="en-US" sz="3300">
                <a:solidFill>
                  <a:srgbClr val="EEECD5"/>
                </a:solidFill>
                <a:ea typeface="Roboto"/>
              </a:rPr>
              <a:t>Future data could include Umpire ID, Umpire Name, and ballpark elevation as these would have made good predictor variables</a:t>
            </a:r>
          </a:p>
          <a:p>
            <a:pPr marL="457200" indent="-457200">
              <a:lnSpc>
                <a:spcPct val="150000"/>
              </a:lnSpc>
              <a:buClr>
                <a:srgbClr val="EEECD5"/>
              </a:buClr>
              <a:buSzPts val="3200"/>
              <a:buFont typeface="Arial" panose="020B0604020202020204" pitchFamily="34" charset="0"/>
              <a:buChar char="•"/>
            </a:pPr>
            <a:r>
              <a:rPr lang="en-US" sz="3300" b="0" i="0" u="none" strike="noStrike" cap="none">
                <a:solidFill>
                  <a:srgbClr val="EEECD5"/>
                </a:solidFill>
                <a:latin typeface="Roboto"/>
                <a:ea typeface="Roboto"/>
                <a:cs typeface="Roboto"/>
                <a:sym typeface="Roboto"/>
              </a:rPr>
              <a:t>Future models could use tree-based classifiers</a:t>
            </a:r>
            <a:r>
              <a:rPr lang="en-US" sz="3300">
                <a:solidFill>
                  <a:srgbClr val="EEECD5"/>
                </a:solidFill>
                <a:latin typeface="Roboto"/>
                <a:ea typeface="Roboto"/>
                <a:cs typeface="Roboto"/>
                <a:sym typeface="Roboto"/>
              </a:rPr>
              <a:t> like Decision Tree or Random Forest</a:t>
            </a:r>
          </a:p>
          <a:p>
            <a:pPr marL="457200" indent="-457200">
              <a:lnSpc>
                <a:spcPct val="150000"/>
              </a:lnSpc>
              <a:buClr>
                <a:srgbClr val="EEECD5"/>
              </a:buClr>
              <a:buSzPts val="3200"/>
              <a:buFont typeface="Arial" panose="020B0604020202020204" pitchFamily="34" charset="0"/>
              <a:buChar char="•"/>
            </a:pPr>
            <a:r>
              <a:rPr lang="en-US" sz="3300" b="0" i="0" u="none" strike="noStrike" cap="none">
                <a:solidFill>
                  <a:srgbClr val="EEECD5"/>
                </a:solidFill>
                <a:latin typeface="Roboto"/>
                <a:ea typeface="Roboto"/>
                <a:cs typeface="Roboto"/>
                <a:sym typeface="Roboto"/>
              </a:rPr>
              <a:t>Future model evaluation could include additional metrics such as F1, Precision, and Recall</a:t>
            </a:r>
            <a:endParaRPr lang="en-US" sz="3300" b="0" i="0" u="none" strike="noStrike" cap="none">
              <a:solidFill>
                <a:srgbClr val="EEECD5"/>
              </a:solidFill>
              <a:latin typeface="Roboto"/>
              <a:ea typeface="Roboto"/>
              <a:cs typeface="Roboto"/>
            </a:endParaRPr>
          </a:p>
          <a:p>
            <a:pPr>
              <a:lnSpc>
                <a:spcPct val="150000"/>
              </a:lnSpc>
              <a:buClr>
                <a:srgbClr val="EEECD5"/>
              </a:buClr>
              <a:buSzPts val="3200"/>
            </a:pPr>
            <a:endParaRPr lang="en-US" sz="3200" b="0" i="0" u="none" strike="noStrike" cap="none">
              <a:solidFill>
                <a:srgbClr val="EEECD5"/>
              </a:solidFill>
              <a:ea typeface="Roboto"/>
            </a:endParaRPr>
          </a:p>
          <a:p>
            <a:pPr marL="457200" indent="-457200">
              <a:lnSpc>
                <a:spcPct val="150000"/>
              </a:lnSpc>
              <a:buClr>
                <a:srgbClr val="EEECD5"/>
              </a:buClr>
              <a:buSzPts val="3200"/>
              <a:buChar char="•"/>
            </a:pPr>
            <a:endParaRPr lang="en-US" sz="3200">
              <a:solidFill>
                <a:srgbClr val="EEECD5"/>
              </a:solidFill>
              <a:ea typeface="Roboto"/>
            </a:endParaRPr>
          </a:p>
          <a:p>
            <a:pPr marL="457200" indent="-457200">
              <a:lnSpc>
                <a:spcPct val="150000"/>
              </a:lnSpc>
              <a:buClr>
                <a:srgbClr val="EEECD5"/>
              </a:buClr>
              <a:buSzPts val="3200"/>
              <a:buChar char="•"/>
            </a:pPr>
            <a:endParaRPr lang="en-US" sz="3200">
              <a:solidFill>
                <a:srgbClr val="EEECD5"/>
              </a:solidFill>
              <a:ea typeface="Roboto"/>
            </a:endParaRPr>
          </a:p>
          <a:p>
            <a:pPr>
              <a:buSzPts val="3200"/>
            </a:pPr>
            <a:endParaRPr lang="en-US" sz="3200">
              <a:solidFill>
                <a:srgbClr val="EEECD5"/>
              </a:solidFill>
              <a:latin typeface="Roboto"/>
              <a:ea typeface="Roboto"/>
              <a:cs typeface="Roboto"/>
            </a:endParaRPr>
          </a:p>
        </p:txBody>
      </p:sp>
      <p:pic>
        <p:nvPicPr>
          <p:cNvPr id="3" name="Picture 2" descr="Phillies' Ranger Suárez pitching well as starter">
            <a:extLst>
              <a:ext uri="{FF2B5EF4-FFF2-40B4-BE49-F238E27FC236}">
                <a16:creationId xmlns:a16="http://schemas.microsoft.com/office/drawing/2014/main" id="{61B6A7DC-652C-A8FE-8089-627A9258838A}"/>
              </a:ext>
            </a:extLst>
          </p:cNvPr>
          <p:cNvPicPr>
            <a:picLocks noChangeAspect="1"/>
          </p:cNvPicPr>
          <p:nvPr/>
        </p:nvPicPr>
        <p:blipFill>
          <a:blip r:embed="rId8"/>
          <a:stretch>
            <a:fillRect/>
          </a:stretch>
        </p:blipFill>
        <p:spPr>
          <a:xfrm>
            <a:off x="16059528" y="5561060"/>
            <a:ext cx="7043216" cy="4791578"/>
          </a:xfrm>
          <a:prstGeom prst="rect">
            <a:avLst/>
          </a:prstGeom>
        </p:spPr>
      </p:pic>
      <p:sp>
        <p:nvSpPr>
          <p:cNvPr id="4" name="TextBox 3">
            <a:extLst>
              <a:ext uri="{FF2B5EF4-FFF2-40B4-BE49-F238E27FC236}">
                <a16:creationId xmlns:a16="http://schemas.microsoft.com/office/drawing/2014/main" id="{3551604E-BCF4-7614-A53A-E71E4369E68A}"/>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14</a:t>
            </a:r>
          </a:p>
        </p:txBody>
      </p:sp>
    </p:spTree>
    <p:extLst>
      <p:ext uri="{BB962C8B-B14F-4D97-AF65-F5344CB8AC3E}">
        <p14:creationId xmlns:p14="http://schemas.microsoft.com/office/powerpoint/2010/main" val="64386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21365" y="2286000"/>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Conclusion</a:t>
            </a:r>
            <a:endParaRPr lang="en-US"/>
          </a:p>
        </p:txBody>
      </p:sp>
      <p:sp>
        <p:nvSpPr>
          <p:cNvPr id="132" name="Google Shape;132;g2b1eb7c6537_0_103"/>
          <p:cNvSpPr/>
          <p:nvPr/>
        </p:nvSpPr>
        <p:spPr>
          <a:xfrm>
            <a:off x="2199052" y="4873472"/>
            <a:ext cx="10279312" cy="7178828"/>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endParaRPr lang="en-US" sz="3200">
              <a:solidFill>
                <a:srgbClr val="EEECD5"/>
              </a:solidFill>
              <a:ea typeface="Roboto"/>
            </a:endParaRPr>
          </a:p>
          <a:p>
            <a:pPr>
              <a:lnSpc>
                <a:spcPct val="150000"/>
              </a:lnSpc>
              <a:buSzPts val="3200"/>
            </a:pPr>
            <a:endParaRPr lang="en-US" sz="3200" b="1">
              <a:solidFill>
                <a:srgbClr val="EEECD5"/>
              </a:solidFill>
              <a:latin typeface="Roboto"/>
              <a:ea typeface="Roboto Slab"/>
              <a:cs typeface="Roboto Slab"/>
            </a:endParaRPr>
          </a:p>
        </p:txBody>
      </p:sp>
      <p:pic>
        <p:nvPicPr>
          <p:cNvPr id="2" name="Picture 1" descr="Watch the Phillies' playoff-clinching clubhouse celebration: 'Dancing On My  Own' is back">
            <a:extLst>
              <a:ext uri="{FF2B5EF4-FFF2-40B4-BE49-F238E27FC236}">
                <a16:creationId xmlns:a16="http://schemas.microsoft.com/office/drawing/2014/main" id="{6C5DE331-32FD-3DD8-5368-1E2CC17FEA9D}"/>
              </a:ext>
            </a:extLst>
          </p:cNvPr>
          <p:cNvPicPr>
            <a:picLocks noChangeAspect="1"/>
          </p:cNvPicPr>
          <p:nvPr/>
        </p:nvPicPr>
        <p:blipFill>
          <a:blip r:embed="rId8"/>
          <a:stretch>
            <a:fillRect/>
          </a:stretch>
        </p:blipFill>
        <p:spPr>
          <a:xfrm>
            <a:off x="12814009" y="3122104"/>
            <a:ext cx="10892378" cy="7471793"/>
          </a:xfrm>
          <a:prstGeom prst="rect">
            <a:avLst/>
          </a:prstGeom>
        </p:spPr>
      </p:pic>
      <p:sp>
        <p:nvSpPr>
          <p:cNvPr id="4" name="Google Shape;132;g2b1eb7c6537_0_103">
            <a:extLst>
              <a:ext uri="{FF2B5EF4-FFF2-40B4-BE49-F238E27FC236}">
                <a16:creationId xmlns:a16="http://schemas.microsoft.com/office/drawing/2014/main" id="{D2D081F1-FB0B-DA37-BF95-9BAAE3353AF8}"/>
              </a:ext>
            </a:extLst>
          </p:cNvPr>
          <p:cNvSpPr/>
          <p:nvPr/>
        </p:nvSpPr>
        <p:spPr>
          <a:xfrm>
            <a:off x="684039" y="4746305"/>
            <a:ext cx="10881326" cy="8276485"/>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r>
              <a:rPr lang="en-US" sz="3500">
                <a:solidFill>
                  <a:srgbClr val="EEECD5"/>
                </a:solidFill>
                <a:latin typeface="Roboto" panose="02000000000000000000" pitchFamily="2" charset="0"/>
                <a:ea typeface="Roboto" panose="02000000000000000000" pitchFamily="2" charset="0"/>
                <a:cs typeface="Roboto" panose="02000000000000000000" pitchFamily="2" charset="0"/>
              </a:rPr>
              <a:t>Our project aimed to estimate umpire calls for pitches in the 2022 MLB season</a:t>
            </a:r>
            <a:endParaRPr lang="en-US" sz="3500">
              <a:latin typeface="Roboto" panose="02000000000000000000" pitchFamily="2" charset="0"/>
              <a:ea typeface="Roboto" panose="02000000000000000000" pitchFamily="2" charset="0"/>
              <a:cs typeface="Roboto" panose="02000000000000000000" pitchFamily="2" charset="0"/>
            </a:endParaRPr>
          </a:p>
          <a:p>
            <a:pPr marL="457200" indent="-457200">
              <a:lnSpc>
                <a:spcPct val="150000"/>
              </a:lnSpc>
              <a:buClr>
                <a:srgbClr val="EEECD5"/>
              </a:buClr>
              <a:buSzPts val="3200"/>
              <a:buFont typeface="Arial"/>
              <a:buChar char="•"/>
            </a:pPr>
            <a:r>
              <a:rPr lang="en-US" sz="3500">
                <a:solidFill>
                  <a:srgbClr val="EEECD5"/>
                </a:solidFill>
                <a:latin typeface="Roboto" panose="02000000000000000000" pitchFamily="2" charset="0"/>
                <a:ea typeface="Roboto" panose="02000000000000000000" pitchFamily="2" charset="0"/>
                <a:cs typeface="Roboto" panose="02000000000000000000" pitchFamily="2" charset="0"/>
              </a:rPr>
              <a:t>Regression analysis revealed what variables may be most significant in determining calls from umpire</a:t>
            </a:r>
          </a:p>
          <a:p>
            <a:pPr marL="457200" indent="-457200">
              <a:lnSpc>
                <a:spcPct val="150000"/>
              </a:lnSpc>
              <a:buClr>
                <a:srgbClr val="EEECD5"/>
              </a:buClr>
              <a:buSzPts val="3200"/>
              <a:buFont typeface="Arial"/>
              <a:buChar char="•"/>
            </a:pPr>
            <a:r>
              <a:rPr lang="en-US" sz="3500">
                <a:solidFill>
                  <a:srgbClr val="EEECD5"/>
                </a:solidFill>
                <a:latin typeface="Roboto" panose="02000000000000000000" pitchFamily="2" charset="0"/>
                <a:ea typeface="Roboto" panose="02000000000000000000" pitchFamily="2" charset="0"/>
                <a:cs typeface="Roboto" panose="02000000000000000000" pitchFamily="2" charset="0"/>
              </a:rPr>
              <a:t>Teams can use this model to identify pitch types more likely to result in strikes, optimize catcher positioning, and inform batter strategies</a:t>
            </a:r>
          </a:p>
          <a:p>
            <a:pPr>
              <a:lnSpc>
                <a:spcPct val="150000"/>
              </a:lnSpc>
              <a:buClr>
                <a:srgbClr val="EEECD5"/>
              </a:buClr>
              <a:buSzPts val="3200"/>
            </a:pPr>
            <a:endParaRPr lang="en-US" sz="3200" b="0" i="0" u="none" strike="noStrike" cap="none">
              <a:solidFill>
                <a:srgbClr val="EEECD5"/>
              </a:solidFill>
              <a:ea typeface="Roboto"/>
            </a:endParaRPr>
          </a:p>
          <a:p>
            <a:pPr marL="457200" indent="-457200">
              <a:lnSpc>
                <a:spcPct val="150000"/>
              </a:lnSpc>
              <a:buClr>
                <a:srgbClr val="EEECD5"/>
              </a:buClr>
              <a:buSzPts val="3200"/>
              <a:buChar char="•"/>
            </a:pPr>
            <a:endParaRPr lang="en-US" sz="3200">
              <a:solidFill>
                <a:srgbClr val="EEECD5"/>
              </a:solidFill>
              <a:ea typeface="Roboto"/>
            </a:endParaRPr>
          </a:p>
          <a:p>
            <a:pPr marL="457200" indent="-457200">
              <a:lnSpc>
                <a:spcPct val="150000"/>
              </a:lnSpc>
              <a:buClr>
                <a:srgbClr val="EEECD5"/>
              </a:buClr>
              <a:buSzPts val="3200"/>
              <a:buChar char="•"/>
            </a:pPr>
            <a:endParaRPr lang="en-US" sz="3200">
              <a:solidFill>
                <a:srgbClr val="EEECD5"/>
              </a:solidFill>
              <a:ea typeface="Roboto"/>
            </a:endParaRPr>
          </a:p>
          <a:p>
            <a:pPr>
              <a:buSzPts val="3200"/>
            </a:pPr>
            <a:endParaRPr lang="en-US" sz="3200">
              <a:solidFill>
                <a:srgbClr val="EEECD5"/>
              </a:solidFill>
              <a:latin typeface="Roboto"/>
              <a:ea typeface="Roboto"/>
              <a:cs typeface="Roboto"/>
            </a:endParaRPr>
          </a:p>
        </p:txBody>
      </p:sp>
      <p:sp>
        <p:nvSpPr>
          <p:cNvPr id="5" name="TextBox 4">
            <a:extLst>
              <a:ext uri="{FF2B5EF4-FFF2-40B4-BE49-F238E27FC236}">
                <a16:creationId xmlns:a16="http://schemas.microsoft.com/office/drawing/2014/main" id="{B74A500D-9367-1265-77C6-03EDCE67F4D8}"/>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15</a:t>
            </a:r>
          </a:p>
        </p:txBody>
      </p:sp>
    </p:spTree>
    <p:extLst>
      <p:ext uri="{BB962C8B-B14F-4D97-AF65-F5344CB8AC3E}">
        <p14:creationId xmlns:p14="http://schemas.microsoft.com/office/powerpoint/2010/main" val="379065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1706394" y="2358590"/>
            <a:ext cx="22001402" cy="1684800"/>
          </a:xfrm>
          <a:prstGeom prst="rect">
            <a:avLst/>
          </a:prstGeom>
          <a:noFill/>
          <a:ln>
            <a:noFill/>
          </a:ln>
        </p:spPr>
        <p:txBody>
          <a:bodyPr spcFirstLastPara="1" wrap="square" lIns="0" tIns="0" rIns="0" bIns="0" anchor="t" anchorCtr="0">
            <a:noAutofit/>
          </a:bodyPr>
          <a:lstStyle/>
          <a:p>
            <a:r>
              <a:rPr lang="en-US" sz="9600" b="1">
                <a:solidFill>
                  <a:srgbClr val="EEECD5"/>
                </a:solidFill>
                <a:latin typeface="Roboto Slab"/>
                <a:ea typeface="Roboto Slab"/>
                <a:cs typeface="Roboto Slab"/>
                <a:sym typeface="Roboto Slab"/>
              </a:rPr>
              <a:t>  Questions?</a:t>
            </a:r>
            <a:r>
              <a:rPr lang="en-US" sz="8000" b="1">
                <a:solidFill>
                  <a:srgbClr val="EEECD5"/>
                </a:solidFill>
                <a:latin typeface="Roboto Slab"/>
                <a:ea typeface="Roboto Slab"/>
                <a:cs typeface="Roboto Slab"/>
                <a:sym typeface="Roboto Slab"/>
              </a:rPr>
              <a:t>                  Connect on LinkedIn</a:t>
            </a:r>
            <a:endParaRPr lang="en-US"/>
          </a:p>
        </p:txBody>
      </p:sp>
      <p:sp>
        <p:nvSpPr>
          <p:cNvPr id="4" name="Google Shape;612;g2b1eb7c6537_0_550">
            <a:extLst>
              <a:ext uri="{FF2B5EF4-FFF2-40B4-BE49-F238E27FC236}">
                <a16:creationId xmlns:a16="http://schemas.microsoft.com/office/drawing/2014/main" id="{93027FD1-EA7B-A84E-EA50-80B6588FCB9D}"/>
              </a:ext>
            </a:extLst>
          </p:cNvPr>
          <p:cNvSpPr/>
          <p:nvPr/>
        </p:nvSpPr>
        <p:spPr>
          <a:xfrm>
            <a:off x="17752734" y="3935227"/>
            <a:ext cx="5618187" cy="1003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EEECD5"/>
              </a:buClr>
              <a:buSzPts val="4800"/>
              <a:buFont typeface="Roboto Slab"/>
              <a:buNone/>
            </a:pPr>
            <a:r>
              <a:rPr lang="en-US" sz="4800">
                <a:solidFill>
                  <a:srgbClr val="EEECD5"/>
                </a:solidFill>
                <a:latin typeface="Roboto Slab" pitchFamily="2" charset="0"/>
                <a:ea typeface="Roboto Slab" pitchFamily="2" charset="0"/>
                <a:cs typeface="Roboto Slab" pitchFamily="2" charset="0"/>
              </a:rPr>
              <a:t>Michael </a:t>
            </a:r>
            <a:r>
              <a:rPr lang="en-US" sz="4800" err="1">
                <a:solidFill>
                  <a:srgbClr val="EEECD5"/>
                </a:solidFill>
                <a:latin typeface="Roboto Slab" pitchFamily="2" charset="0"/>
                <a:ea typeface="Roboto Slab" pitchFamily="2" charset="0"/>
                <a:cs typeface="Roboto Slab" pitchFamily="2" charset="0"/>
              </a:rPr>
              <a:t>Mucciolo</a:t>
            </a:r>
            <a:endParaRPr sz="4800" b="0" i="0" u="none" strike="noStrike" cap="none">
              <a:solidFill>
                <a:schemeClr val="dk1"/>
              </a:solidFill>
              <a:latin typeface="Calibri"/>
              <a:ea typeface="Calibri"/>
              <a:cs typeface="Calibri"/>
              <a:sym typeface="Calibri"/>
            </a:endParaRPr>
          </a:p>
        </p:txBody>
      </p:sp>
      <p:sp>
        <p:nvSpPr>
          <p:cNvPr id="5" name="Google Shape;600;g2b1eb7c6537_0_550">
            <a:extLst>
              <a:ext uri="{FF2B5EF4-FFF2-40B4-BE49-F238E27FC236}">
                <a16:creationId xmlns:a16="http://schemas.microsoft.com/office/drawing/2014/main" id="{16B5CB48-4D56-FF25-F49C-F764666C455E}"/>
              </a:ext>
            </a:extLst>
          </p:cNvPr>
          <p:cNvSpPr/>
          <p:nvPr/>
        </p:nvSpPr>
        <p:spPr>
          <a:xfrm>
            <a:off x="13060342" y="3935227"/>
            <a:ext cx="3400602" cy="1003200"/>
          </a:xfrm>
          <a:prstGeom prst="rect">
            <a:avLst/>
          </a:prstGeom>
          <a:noFill/>
          <a:ln>
            <a:noFill/>
          </a:ln>
        </p:spPr>
        <p:txBody>
          <a:bodyPr spcFirstLastPara="1" wrap="square" lIns="0" tIns="0" rIns="0" bIns="0" anchor="t" anchorCtr="0">
            <a:noAutofit/>
          </a:bodyPr>
          <a:lstStyle/>
          <a:p>
            <a:pPr>
              <a:buClr>
                <a:srgbClr val="EEECD5"/>
              </a:buClr>
              <a:buSzPts val="6400"/>
            </a:pPr>
            <a:r>
              <a:rPr lang="en-US" sz="4800">
                <a:solidFill>
                  <a:srgbClr val="EEECD5"/>
                </a:solidFill>
                <a:latin typeface="Roboto Slab" pitchFamily="2" charset="0"/>
                <a:ea typeface="Roboto Slab" pitchFamily="2" charset="0"/>
                <a:cs typeface="Roboto Slab" pitchFamily="2" charset="0"/>
              </a:rPr>
              <a:t>Kale Wiley</a:t>
            </a:r>
          </a:p>
        </p:txBody>
      </p:sp>
      <p:sp>
        <p:nvSpPr>
          <p:cNvPr id="6" name="Google Shape;606;g2b1eb7c6537_0_550">
            <a:extLst>
              <a:ext uri="{FF2B5EF4-FFF2-40B4-BE49-F238E27FC236}">
                <a16:creationId xmlns:a16="http://schemas.microsoft.com/office/drawing/2014/main" id="{CA61F863-0D23-6AAD-11FD-F4B6EC23E720}"/>
              </a:ext>
            </a:extLst>
          </p:cNvPr>
          <p:cNvSpPr/>
          <p:nvPr/>
        </p:nvSpPr>
        <p:spPr>
          <a:xfrm>
            <a:off x="12727156" y="8022087"/>
            <a:ext cx="4066974" cy="1003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EEECD5"/>
              </a:buClr>
              <a:buSzPts val="4800"/>
              <a:buFont typeface="Roboto Slab"/>
              <a:buNone/>
            </a:pPr>
            <a:r>
              <a:rPr lang="en-US" sz="4800">
                <a:solidFill>
                  <a:srgbClr val="EEECD5"/>
                </a:solidFill>
                <a:latin typeface="Roboto Slab" pitchFamily="2" charset="0"/>
                <a:ea typeface="Roboto Slab" pitchFamily="2" charset="0"/>
                <a:cs typeface="Roboto Slab" pitchFamily="2" charset="0"/>
              </a:rPr>
              <a:t>Gibson Hurst</a:t>
            </a:r>
            <a:endParaRPr sz="4800" b="0" i="0" u="none" strike="noStrike" cap="none">
              <a:solidFill>
                <a:schemeClr val="dk1"/>
              </a:solidFill>
              <a:latin typeface="Calibri"/>
              <a:ea typeface="Calibri"/>
              <a:cs typeface="Calibri"/>
              <a:sym typeface="Calibri"/>
            </a:endParaRPr>
          </a:p>
        </p:txBody>
      </p:sp>
      <p:sp>
        <p:nvSpPr>
          <p:cNvPr id="7" name="Google Shape;606;g2b1eb7c6537_0_550">
            <a:extLst>
              <a:ext uri="{FF2B5EF4-FFF2-40B4-BE49-F238E27FC236}">
                <a16:creationId xmlns:a16="http://schemas.microsoft.com/office/drawing/2014/main" id="{50E5D569-D163-EB7B-6141-E182155BE885}"/>
              </a:ext>
            </a:extLst>
          </p:cNvPr>
          <p:cNvSpPr/>
          <p:nvPr/>
        </p:nvSpPr>
        <p:spPr>
          <a:xfrm>
            <a:off x="18400462" y="8019800"/>
            <a:ext cx="4764380" cy="1003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EEECD5"/>
              </a:buClr>
              <a:buSzPts val="4800"/>
              <a:buFont typeface="Roboto Slab"/>
              <a:buNone/>
            </a:pPr>
            <a:r>
              <a:rPr lang="en-US" sz="4800">
                <a:solidFill>
                  <a:srgbClr val="EEECD5"/>
                </a:solidFill>
                <a:latin typeface="Roboto Slab" pitchFamily="2" charset="0"/>
                <a:ea typeface="Roboto Slab" pitchFamily="2" charset="0"/>
                <a:cs typeface="Roboto Slab" pitchFamily="2" charset="0"/>
              </a:rPr>
              <a:t>Cara Fredericks</a:t>
            </a:r>
          </a:p>
        </p:txBody>
      </p:sp>
      <p:pic>
        <p:nvPicPr>
          <p:cNvPr id="11" name="Picture 10" descr="A qr code on a white background&#10;&#10;Description automatically generated">
            <a:extLst>
              <a:ext uri="{FF2B5EF4-FFF2-40B4-BE49-F238E27FC236}">
                <a16:creationId xmlns:a16="http://schemas.microsoft.com/office/drawing/2014/main" id="{7FAE6F2B-F3EF-8FDF-CB4D-2DD847AB886D}"/>
              </a:ext>
            </a:extLst>
          </p:cNvPr>
          <p:cNvPicPr>
            <a:picLocks noChangeAspect="1"/>
          </p:cNvPicPr>
          <p:nvPr/>
        </p:nvPicPr>
        <p:blipFill>
          <a:blip r:embed="rId8"/>
          <a:stretch>
            <a:fillRect/>
          </a:stretch>
        </p:blipFill>
        <p:spPr>
          <a:xfrm>
            <a:off x="19516531" y="8992673"/>
            <a:ext cx="2791867" cy="2791867"/>
          </a:xfrm>
          <a:prstGeom prst="rect">
            <a:avLst/>
          </a:prstGeom>
        </p:spPr>
      </p:pic>
      <p:pic>
        <p:nvPicPr>
          <p:cNvPr id="13" name="Picture 12" descr="A qr code on a white background&#10;&#10;Description automatically generated">
            <a:extLst>
              <a:ext uri="{FF2B5EF4-FFF2-40B4-BE49-F238E27FC236}">
                <a16:creationId xmlns:a16="http://schemas.microsoft.com/office/drawing/2014/main" id="{19586B17-7191-9FD3-7A3C-F28FBDEE4E97}"/>
              </a:ext>
            </a:extLst>
          </p:cNvPr>
          <p:cNvPicPr>
            <a:picLocks noChangeAspect="1"/>
          </p:cNvPicPr>
          <p:nvPr/>
        </p:nvPicPr>
        <p:blipFill>
          <a:blip r:embed="rId9"/>
          <a:stretch>
            <a:fillRect/>
          </a:stretch>
        </p:blipFill>
        <p:spPr>
          <a:xfrm>
            <a:off x="19516531" y="5037307"/>
            <a:ext cx="2714733" cy="2714733"/>
          </a:xfrm>
          <a:prstGeom prst="rect">
            <a:avLst/>
          </a:prstGeom>
        </p:spPr>
      </p:pic>
      <p:pic>
        <p:nvPicPr>
          <p:cNvPr id="15" name="Picture 14" descr="A qr code on a white background&#10;&#10;Description automatically generated">
            <a:extLst>
              <a:ext uri="{FF2B5EF4-FFF2-40B4-BE49-F238E27FC236}">
                <a16:creationId xmlns:a16="http://schemas.microsoft.com/office/drawing/2014/main" id="{329406FE-CED8-1FCA-2917-19FE2978FFCC}"/>
              </a:ext>
            </a:extLst>
          </p:cNvPr>
          <p:cNvPicPr>
            <a:picLocks noChangeAspect="1"/>
          </p:cNvPicPr>
          <p:nvPr/>
        </p:nvPicPr>
        <p:blipFill>
          <a:blip r:embed="rId10"/>
          <a:stretch>
            <a:fillRect/>
          </a:stretch>
        </p:blipFill>
        <p:spPr>
          <a:xfrm>
            <a:off x="13383652" y="5037307"/>
            <a:ext cx="2714733" cy="2714733"/>
          </a:xfrm>
          <a:prstGeom prst="rect">
            <a:avLst/>
          </a:prstGeom>
        </p:spPr>
      </p:pic>
      <p:pic>
        <p:nvPicPr>
          <p:cNvPr id="17" name="Picture 16">
            <a:extLst>
              <a:ext uri="{FF2B5EF4-FFF2-40B4-BE49-F238E27FC236}">
                <a16:creationId xmlns:a16="http://schemas.microsoft.com/office/drawing/2014/main" id="{D6A18F4F-5E9C-4302-FEA3-74FB1C700D42}"/>
              </a:ext>
            </a:extLst>
          </p:cNvPr>
          <p:cNvPicPr>
            <a:picLocks noChangeAspect="1"/>
          </p:cNvPicPr>
          <p:nvPr/>
        </p:nvPicPr>
        <p:blipFill>
          <a:blip r:embed="rId11"/>
          <a:stretch>
            <a:fillRect/>
          </a:stretch>
        </p:blipFill>
        <p:spPr>
          <a:xfrm>
            <a:off x="13383652" y="8917124"/>
            <a:ext cx="2791866" cy="2791866"/>
          </a:xfrm>
          <a:prstGeom prst="rect">
            <a:avLst/>
          </a:prstGeom>
        </p:spPr>
      </p:pic>
      <p:pic>
        <p:nvPicPr>
          <p:cNvPr id="2" name="Picture 1" descr="Philadelphia Phillies on X: &quot;https://t.co/9kSI2icD5S&quot; / X">
            <a:extLst>
              <a:ext uri="{FF2B5EF4-FFF2-40B4-BE49-F238E27FC236}">
                <a16:creationId xmlns:a16="http://schemas.microsoft.com/office/drawing/2014/main" id="{5BEAB49C-2567-86F6-6F9B-58AB21856735}"/>
              </a:ext>
            </a:extLst>
          </p:cNvPr>
          <p:cNvPicPr>
            <a:picLocks noChangeAspect="1"/>
          </p:cNvPicPr>
          <p:nvPr/>
        </p:nvPicPr>
        <p:blipFill>
          <a:blip r:embed="rId12"/>
          <a:stretch>
            <a:fillRect/>
          </a:stretch>
        </p:blipFill>
        <p:spPr>
          <a:xfrm>
            <a:off x="1706393" y="4104835"/>
            <a:ext cx="7922516" cy="7651768"/>
          </a:xfrm>
          <a:prstGeom prst="rect">
            <a:avLst/>
          </a:prstGeom>
        </p:spPr>
      </p:pic>
      <p:sp>
        <p:nvSpPr>
          <p:cNvPr id="8" name="TextBox 7">
            <a:extLst>
              <a:ext uri="{FF2B5EF4-FFF2-40B4-BE49-F238E27FC236}">
                <a16:creationId xmlns:a16="http://schemas.microsoft.com/office/drawing/2014/main" id="{BE8F646A-F8F2-4D29-4CE0-C42CC44373BA}"/>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16</a:t>
            </a:r>
          </a:p>
        </p:txBody>
      </p:sp>
    </p:spTree>
    <p:extLst>
      <p:ext uri="{BB962C8B-B14F-4D97-AF65-F5344CB8AC3E}">
        <p14:creationId xmlns:p14="http://schemas.microsoft.com/office/powerpoint/2010/main" val="274098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pPr>
              <a:buClr>
                <a:srgbClr val="EEECD5"/>
              </a:buClr>
              <a:buSzPts val="8000"/>
            </a:pPr>
            <a:endParaRPr lang="en-US" sz="8000" b="1" i="0" u="none" strike="noStrike" cap="none">
              <a:solidFill>
                <a:srgbClr val="EEECD5"/>
              </a:solidFill>
              <a:latin typeface="Roboto Slab"/>
              <a:ea typeface="Roboto Slab"/>
              <a:cs typeface="Roboto Slab"/>
            </a:endParaRPr>
          </a:p>
        </p:txBody>
      </p:sp>
      <p:pic>
        <p:nvPicPr>
          <p:cNvPr id="3" name="Picture 2" descr="NBC Sports Philadelphia on X: &quot;What an incredible ride. Thank you, @Phillies,  for memories that'll last a lifetime. https://t.co/eNqVkOo7ze&quot; / X">
            <a:extLst>
              <a:ext uri="{FF2B5EF4-FFF2-40B4-BE49-F238E27FC236}">
                <a16:creationId xmlns:a16="http://schemas.microsoft.com/office/drawing/2014/main" id="{F9CD5DD1-0A23-1F54-AC7B-26AB47451B26}"/>
              </a:ext>
            </a:extLst>
          </p:cNvPr>
          <p:cNvPicPr>
            <a:picLocks noChangeAspect="1"/>
          </p:cNvPicPr>
          <p:nvPr/>
        </p:nvPicPr>
        <p:blipFill>
          <a:blip r:embed="rId8"/>
          <a:stretch>
            <a:fillRect/>
          </a:stretch>
        </p:blipFill>
        <p:spPr>
          <a:xfrm>
            <a:off x="8581" y="-26188"/>
            <a:ext cx="24670052" cy="14554552"/>
          </a:xfrm>
          <a:prstGeom prst="rect">
            <a:avLst/>
          </a:prstGeom>
        </p:spPr>
      </p:pic>
    </p:spTree>
    <p:extLst>
      <p:ext uri="{BB962C8B-B14F-4D97-AF65-F5344CB8AC3E}">
        <p14:creationId xmlns:p14="http://schemas.microsoft.com/office/powerpoint/2010/main" val="176396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References</a:t>
            </a:r>
            <a:endParaRPr lang="en-US"/>
          </a:p>
        </p:txBody>
      </p:sp>
      <p:sp>
        <p:nvSpPr>
          <p:cNvPr id="132" name="Google Shape;132;g2b1eb7c6537_0_103"/>
          <p:cNvSpPr/>
          <p:nvPr/>
        </p:nvSpPr>
        <p:spPr>
          <a:xfrm>
            <a:off x="2961151" y="4416272"/>
            <a:ext cx="18186091" cy="7178828"/>
          </a:xfrm>
          <a:prstGeom prst="rect">
            <a:avLst/>
          </a:prstGeom>
          <a:noFill/>
          <a:ln>
            <a:noFill/>
          </a:ln>
        </p:spPr>
        <p:txBody>
          <a:bodyPr spcFirstLastPara="1" wrap="square" lIns="0" tIns="0" rIns="0" bIns="0" anchor="t" anchorCtr="0">
            <a:noAutofit/>
          </a:bodyPr>
          <a:lstStyle/>
          <a:p>
            <a:pPr>
              <a:lnSpc>
                <a:spcPct val="150000"/>
              </a:lnSpc>
            </a:pPr>
            <a:r>
              <a:rPr lang="en-US" sz="3500">
                <a:solidFill>
                  <a:srgbClr val="EEECD5"/>
                </a:solidFill>
                <a:latin typeface="Roboto" panose="02000000000000000000" pitchFamily="2" charset="0"/>
                <a:ea typeface="Roboto" panose="02000000000000000000" pitchFamily="2" charset="0"/>
                <a:cs typeface="Roboto" panose="02000000000000000000" pitchFamily="2" charset="0"/>
              </a:rPr>
              <a:t>Mills</a:t>
            </a:r>
            <a:r>
              <a:rPr lang="en-US" sz="3200">
                <a:solidFill>
                  <a:srgbClr val="EEECD5"/>
                </a:solidFill>
                <a:latin typeface="Times New Roman"/>
                <a:ea typeface="Roboto"/>
                <a:cs typeface="Times New Roman"/>
              </a:rPr>
              <a:t>, B. M. (2023, October 9). </a:t>
            </a:r>
            <a:r>
              <a:rPr lang="en-US" sz="3200" i="1">
                <a:solidFill>
                  <a:srgbClr val="EEECD5"/>
                </a:solidFill>
                <a:latin typeface="Times New Roman"/>
                <a:ea typeface="Roboto"/>
                <a:cs typeface="Times New Roman"/>
              </a:rPr>
              <a:t>Umpire Analytics</a:t>
            </a:r>
            <a:r>
              <a:rPr lang="en-US" sz="3200">
                <a:solidFill>
                  <a:srgbClr val="EEECD5"/>
                </a:solidFill>
                <a:latin typeface="Times New Roman"/>
                <a:ea typeface="Roboto"/>
                <a:cs typeface="Times New Roman"/>
              </a:rPr>
              <a:t>. Society for American Baseball Research. https://</a:t>
            </a:r>
            <a:r>
              <a:rPr lang="en-US" sz="3200" err="1">
                <a:solidFill>
                  <a:srgbClr val="EEECD5"/>
                </a:solidFill>
                <a:latin typeface="Times New Roman"/>
                <a:ea typeface="Roboto"/>
                <a:cs typeface="Times New Roman"/>
              </a:rPr>
              <a:t>sabr.org</a:t>
            </a:r>
            <a:r>
              <a:rPr lang="en-US" sz="3200">
                <a:solidFill>
                  <a:srgbClr val="EEECD5"/>
                </a:solidFill>
                <a:latin typeface="Times New Roman"/>
                <a:ea typeface="Roboto"/>
                <a:cs typeface="Times New Roman"/>
              </a:rPr>
              <a:t>/journal/article/umpire-analytics/ </a:t>
            </a:r>
            <a:endParaRPr lang="en-US"/>
          </a:p>
          <a:p>
            <a:pPr>
              <a:lnSpc>
                <a:spcPct val="150000"/>
              </a:lnSpc>
            </a:pPr>
            <a:endParaRPr lang="en-US" sz="3200">
              <a:solidFill>
                <a:srgbClr val="EEECD5"/>
              </a:solidFill>
              <a:latin typeface="Times New Roman"/>
              <a:ea typeface="Roboto"/>
              <a:cs typeface="Times New Roman"/>
            </a:endParaRPr>
          </a:p>
          <a:p>
            <a:pPr>
              <a:lnSpc>
                <a:spcPct val="150000"/>
              </a:lnSpc>
            </a:pPr>
            <a:r>
              <a:rPr lang="en-US" sz="3200">
                <a:solidFill>
                  <a:srgbClr val="EEECD5"/>
                </a:solidFill>
                <a:latin typeface="Times New Roman"/>
                <a:ea typeface="Roboto"/>
                <a:cs typeface="Times New Roman"/>
              </a:rPr>
              <a:t>Palmer, B. (2024, April 10). </a:t>
            </a:r>
            <a:r>
              <a:rPr lang="en-US" sz="3200" i="1">
                <a:solidFill>
                  <a:srgbClr val="EEECD5"/>
                </a:solidFill>
                <a:latin typeface="Times New Roman"/>
                <a:ea typeface="Roboto"/>
                <a:cs typeface="Times New Roman"/>
              </a:rPr>
              <a:t>Believe it or Not, Umpires Are More Accurate Than Ever</a:t>
            </a:r>
            <a:r>
              <a:rPr lang="en-US" sz="3200">
                <a:solidFill>
                  <a:srgbClr val="EEECD5"/>
                </a:solidFill>
                <a:latin typeface="Times New Roman"/>
                <a:ea typeface="Roboto"/>
                <a:cs typeface="Times New Roman"/>
              </a:rPr>
              <a:t>. Pitcher List. https://</a:t>
            </a:r>
            <a:r>
              <a:rPr lang="en-US" sz="3200" err="1">
                <a:solidFill>
                  <a:srgbClr val="EEECD5"/>
                </a:solidFill>
                <a:latin typeface="Times New Roman"/>
                <a:ea typeface="Roboto"/>
                <a:cs typeface="Times New Roman"/>
              </a:rPr>
              <a:t>pitcherlist.com</a:t>
            </a:r>
            <a:r>
              <a:rPr lang="en-US" sz="3200">
                <a:solidFill>
                  <a:srgbClr val="EEECD5"/>
                </a:solidFill>
                <a:latin typeface="Times New Roman"/>
                <a:ea typeface="Roboto"/>
                <a:cs typeface="Times New Roman"/>
              </a:rPr>
              <a:t>/believe-it-or-not-umpires-are-more-accurate-than-ever/#:~:text=But%20in%20every%20season%20since,improvement%20between%202008%</a:t>
            </a:r>
            <a:r>
              <a:rPr lang="en-US" sz="3500">
                <a:solidFill>
                  <a:srgbClr val="EEECD5"/>
                </a:solidFill>
                <a:latin typeface="Roboto" panose="02000000000000000000" pitchFamily="2" charset="0"/>
                <a:ea typeface="Roboto" panose="02000000000000000000" pitchFamily="2" charset="0"/>
                <a:cs typeface="Roboto" panose="02000000000000000000" pitchFamily="2" charset="0"/>
              </a:rPr>
              <a:t>20and</a:t>
            </a:r>
            <a:r>
              <a:rPr lang="en-US" sz="3200">
                <a:solidFill>
                  <a:srgbClr val="EEECD5"/>
                </a:solidFill>
                <a:latin typeface="Times New Roman"/>
                <a:ea typeface="Roboto"/>
                <a:cs typeface="Times New Roman"/>
              </a:rPr>
              <a:t>%202023.</a:t>
            </a:r>
            <a:endParaRPr lang="en-US"/>
          </a:p>
          <a:p>
            <a:pPr>
              <a:lnSpc>
                <a:spcPct val="200000"/>
              </a:lnSpc>
              <a:buSzPts val="3200"/>
            </a:pPr>
            <a:endParaRPr lang="en-US" sz="3200">
              <a:solidFill>
                <a:srgbClr val="EEECD5"/>
              </a:solidFill>
              <a:ea typeface="Roboto"/>
            </a:endParaRPr>
          </a:p>
          <a:p>
            <a:pPr marL="457200" indent="-457200">
              <a:lnSpc>
                <a:spcPct val="150000"/>
              </a:lnSpc>
              <a:buClr>
                <a:srgbClr val="EEECD5"/>
              </a:buClr>
              <a:buSzPts val="3200"/>
              <a:buFont typeface="Arial"/>
              <a:buChar char="•"/>
            </a:pPr>
            <a:endParaRPr lang="en-US" sz="3200">
              <a:solidFill>
                <a:schemeClr val="bg1"/>
              </a:solidFill>
              <a:ea typeface="Roboto"/>
            </a:endParaRPr>
          </a:p>
        </p:txBody>
      </p:sp>
      <p:sp>
        <p:nvSpPr>
          <p:cNvPr id="3" name="TextBox 2">
            <a:extLst>
              <a:ext uri="{FF2B5EF4-FFF2-40B4-BE49-F238E27FC236}">
                <a16:creationId xmlns:a16="http://schemas.microsoft.com/office/drawing/2014/main" id="{ABCA963A-2A6C-D612-FEEA-63F21DD7C1BC}"/>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17</a:t>
            </a:r>
          </a:p>
        </p:txBody>
      </p:sp>
    </p:spTree>
    <p:extLst>
      <p:ext uri="{BB962C8B-B14F-4D97-AF65-F5344CB8AC3E}">
        <p14:creationId xmlns:p14="http://schemas.microsoft.com/office/powerpoint/2010/main" val="254903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Agenda </a:t>
            </a:r>
            <a:endParaRPr lang="en-US"/>
          </a:p>
        </p:txBody>
      </p:sp>
      <p:sp>
        <p:nvSpPr>
          <p:cNvPr id="132" name="Google Shape;132;g2b1eb7c6537_0_103"/>
          <p:cNvSpPr/>
          <p:nvPr/>
        </p:nvSpPr>
        <p:spPr>
          <a:xfrm>
            <a:off x="2959470" y="5161445"/>
            <a:ext cx="18753548" cy="5486221"/>
          </a:xfrm>
          <a:prstGeom prst="rect">
            <a:avLst/>
          </a:prstGeom>
          <a:noFill/>
          <a:ln>
            <a:noFill/>
          </a:ln>
        </p:spPr>
        <p:txBody>
          <a:bodyPr spcFirstLastPara="1" wrap="square" lIns="0" tIns="0" rIns="0" bIns="0" anchor="t" anchorCtr="0">
            <a:noAutofit/>
          </a:bodyPr>
          <a:lstStyle/>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Project Overview</a:t>
            </a:r>
          </a:p>
          <a:p>
            <a:pPr marL="514350" indent="-514350">
              <a:lnSpc>
                <a:spcPct val="150000"/>
              </a:lnSpc>
              <a:buClr>
                <a:srgbClr val="EEECD5"/>
              </a:buClr>
              <a:buSzPts val="3200"/>
              <a:buFont typeface="Arial"/>
              <a:buAutoNum type="arabicPeriod"/>
            </a:pPr>
            <a:r>
              <a:rPr lang="en-US" sz="3500" dirty="0">
                <a:solidFill>
                  <a:srgbClr val="EEECD5"/>
                </a:solidFill>
                <a:latin typeface="Roboto"/>
                <a:ea typeface="Roboto"/>
                <a:cs typeface="Roboto"/>
              </a:rPr>
              <a:t>Dataset</a:t>
            </a:r>
            <a:r>
              <a:rPr lang="en-US" sz="3500">
                <a:solidFill>
                  <a:srgbClr val="EEECD5"/>
                </a:solidFill>
                <a:latin typeface="Roboto"/>
                <a:ea typeface="Roboto"/>
                <a:cs typeface="Roboto"/>
              </a:rPr>
              <a:t> </a:t>
            </a:r>
            <a:endParaRPr lang="en-US" sz="3500" dirty="0">
              <a:solidFill>
                <a:srgbClr val="EEECD5"/>
              </a:solidFill>
              <a:latin typeface="Roboto"/>
              <a:ea typeface="Roboto"/>
              <a:cs typeface="Roboto"/>
            </a:endParaRPr>
          </a:p>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Audience &amp; Application</a:t>
            </a:r>
          </a:p>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Methodology</a:t>
            </a:r>
          </a:p>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Model Development and Evaluation</a:t>
            </a:r>
          </a:p>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Limitations &amp; Future Directions</a:t>
            </a:r>
          </a:p>
          <a:p>
            <a:pPr marL="514350" indent="-514350">
              <a:lnSpc>
                <a:spcPct val="150000"/>
              </a:lnSpc>
              <a:buClr>
                <a:srgbClr val="EEECD5"/>
              </a:buClr>
              <a:buSzPts val="3200"/>
              <a:buAutoNum type="arabicPeriod"/>
            </a:pPr>
            <a:r>
              <a:rPr lang="en-US" sz="3500" dirty="0">
                <a:solidFill>
                  <a:srgbClr val="EEECD5"/>
                </a:solidFill>
                <a:latin typeface="Roboto"/>
                <a:ea typeface="Roboto"/>
                <a:cs typeface="Roboto"/>
              </a:rPr>
              <a:t>Conclusion</a:t>
            </a:r>
          </a:p>
          <a:p>
            <a:pPr marL="514350" indent="-514350">
              <a:lnSpc>
                <a:spcPct val="150000"/>
              </a:lnSpc>
              <a:buClr>
                <a:srgbClr val="EEECD5"/>
              </a:buClr>
              <a:buSzPts val="3200"/>
              <a:buAutoNum type="arabicPeriod"/>
            </a:pPr>
            <a:endParaRPr lang="en-US" sz="3200">
              <a:solidFill>
                <a:srgbClr val="EEECD5"/>
              </a:solidFill>
              <a:latin typeface="Roboto"/>
              <a:ea typeface="Roboto"/>
              <a:cs typeface="Roboto"/>
            </a:endParaRPr>
          </a:p>
          <a:p>
            <a:pPr marL="514350" indent="-514350">
              <a:lnSpc>
                <a:spcPct val="150000"/>
              </a:lnSpc>
              <a:buClr>
                <a:srgbClr val="EEECD5"/>
              </a:buClr>
              <a:buSzPts val="3200"/>
              <a:buAutoNum type="arabicPeriod"/>
            </a:pPr>
            <a:endParaRPr lang="en-US" sz="3200">
              <a:solidFill>
                <a:srgbClr val="EEECD5"/>
              </a:solidFill>
              <a:latin typeface="Roboto"/>
              <a:ea typeface="Roboto"/>
              <a:cs typeface="Roboto"/>
            </a:endParaRPr>
          </a:p>
        </p:txBody>
      </p:sp>
      <p:pic>
        <p:nvPicPr>
          <p:cNvPr id="2" name="Picture 1" descr="See The New/Old Phillie Phanatic After Mascot Suit Is Settled – NBC10  Philadelphia">
            <a:extLst>
              <a:ext uri="{FF2B5EF4-FFF2-40B4-BE49-F238E27FC236}">
                <a16:creationId xmlns:a16="http://schemas.microsoft.com/office/drawing/2014/main" id="{0761CA6F-D7EF-45F8-DC35-CD2F7A5F0DD4}"/>
              </a:ext>
            </a:extLst>
          </p:cNvPr>
          <p:cNvPicPr>
            <a:picLocks noChangeAspect="1"/>
          </p:cNvPicPr>
          <p:nvPr/>
        </p:nvPicPr>
        <p:blipFill>
          <a:blip r:embed="rId8"/>
          <a:stretch>
            <a:fillRect/>
          </a:stretch>
        </p:blipFill>
        <p:spPr>
          <a:xfrm>
            <a:off x="12658940" y="4186187"/>
            <a:ext cx="11036150" cy="6213372"/>
          </a:xfrm>
          <a:prstGeom prst="rect">
            <a:avLst/>
          </a:prstGeom>
        </p:spPr>
      </p:pic>
      <p:sp>
        <p:nvSpPr>
          <p:cNvPr id="4" name="TextBox 3">
            <a:extLst>
              <a:ext uri="{FF2B5EF4-FFF2-40B4-BE49-F238E27FC236}">
                <a16:creationId xmlns:a16="http://schemas.microsoft.com/office/drawing/2014/main" id="{D46EBBDE-124C-314A-A278-9B3C95D18CE3}"/>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1</a:t>
            </a:r>
          </a:p>
        </p:txBody>
      </p:sp>
    </p:spTree>
    <p:extLst>
      <p:ext uri="{BB962C8B-B14F-4D97-AF65-F5344CB8AC3E}">
        <p14:creationId xmlns:p14="http://schemas.microsoft.com/office/powerpoint/2010/main" val="44801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4">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5">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6">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7">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8">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5">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927FA2A0-D487-D2C6-55EA-018D3D8737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4130" y="3340463"/>
            <a:ext cx="13474841" cy="7835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13784D-3C5F-D6C4-3359-BD2C9455DC9E}"/>
              </a:ext>
            </a:extLst>
          </p:cNvPr>
          <p:cNvSpPr txBox="1"/>
          <p:nvPr/>
        </p:nvSpPr>
        <p:spPr>
          <a:xfrm>
            <a:off x="709674" y="5255869"/>
            <a:ext cx="9694456" cy="6432530"/>
          </a:xfrm>
          <a:prstGeom prst="rect">
            <a:avLst/>
          </a:prstGeom>
          <a:noFill/>
        </p:spPr>
        <p:txBody>
          <a:bodyPr wrap="square" lIns="91440" tIns="45720" rIns="91440" bIns="45720" rtlCol="0" anchor="t">
            <a:spAutoFit/>
          </a:bodyPr>
          <a:lstStyle/>
          <a:p>
            <a:pPr marL="457200" indent="-457200">
              <a:lnSpc>
                <a:spcPct val="150000"/>
              </a:lnSpc>
              <a:buClr>
                <a:srgbClr val="EEECD5"/>
              </a:buClr>
              <a:buSzPts val="3200"/>
              <a:buFont typeface="Arial"/>
              <a:buChar char="•"/>
            </a:pPr>
            <a:r>
              <a:rPr lang="en-US" sz="3800" dirty="0">
                <a:solidFill>
                  <a:srgbClr val="EEECD5"/>
                </a:solidFill>
                <a:latin typeface="Roboto"/>
                <a:ea typeface="Roboto"/>
                <a:cs typeface="Roboto"/>
              </a:rPr>
              <a:t>About 50% decrease in total missed calls</a:t>
            </a:r>
          </a:p>
          <a:p>
            <a:pPr marL="457200" indent="-457200">
              <a:lnSpc>
                <a:spcPct val="150000"/>
              </a:lnSpc>
              <a:buClr>
                <a:srgbClr val="EEECD5"/>
              </a:buClr>
              <a:buSzPts val="3200"/>
              <a:buFont typeface="Arial"/>
              <a:buChar char="•"/>
            </a:pPr>
            <a:r>
              <a:rPr lang="en-US" sz="3800" dirty="0">
                <a:solidFill>
                  <a:srgbClr val="EEECD5"/>
                </a:solidFill>
                <a:latin typeface="Roboto"/>
                <a:ea typeface="Roboto"/>
                <a:cs typeface="Roboto"/>
              </a:rPr>
              <a:t>The MLB released data to the public beginning in 2008</a:t>
            </a:r>
          </a:p>
          <a:p>
            <a:pPr marL="457200" indent="-457200">
              <a:lnSpc>
                <a:spcPct val="150000"/>
              </a:lnSpc>
              <a:buClr>
                <a:srgbClr val="EEECD5"/>
              </a:buClr>
              <a:buSzPts val="3200"/>
              <a:buFont typeface="Arial"/>
              <a:buChar char="•"/>
            </a:pPr>
            <a:r>
              <a:rPr lang="en-US" sz="3800" dirty="0">
                <a:solidFill>
                  <a:srgbClr val="EEECD5"/>
                </a:solidFill>
                <a:latin typeface="Roboto"/>
                <a:ea typeface="Roboto"/>
                <a:cs typeface="Roboto"/>
              </a:rPr>
              <a:t>More eyes on umpire performance &amp; increases data availability </a:t>
            </a:r>
            <a:r>
              <a:rPr lang="en-US" sz="3800" dirty="0">
                <a:solidFill>
                  <a:srgbClr val="EEECD5"/>
                </a:solidFill>
                <a:latin typeface="Roboto"/>
                <a:ea typeface="Roboto"/>
                <a:cs typeface="Roboto"/>
                <a:sym typeface="Wingdings" pitchFamily="2" charset="2"/>
              </a:rPr>
              <a:t> increased call accuracy</a:t>
            </a:r>
            <a:endParaRPr lang="en-US" sz="3800" dirty="0">
              <a:solidFill>
                <a:srgbClr val="EEECD5"/>
              </a:solidFill>
              <a:latin typeface="Roboto"/>
              <a:ea typeface="Roboto"/>
              <a:cs typeface="Roboto"/>
            </a:endParaRPr>
          </a:p>
          <a:p>
            <a:pPr marL="457200" indent="-457200">
              <a:buFont typeface="Courier New" panose="02070309020205020404" pitchFamily="49" charset="0"/>
              <a:buChar char="o"/>
            </a:pPr>
            <a:endParaRPr lang="en-US" sz="3500">
              <a:solidFill>
                <a:schemeClr val="bg1"/>
              </a:solidFill>
            </a:endParaRPr>
          </a:p>
          <a:p>
            <a:pPr marL="457200" indent="-457200">
              <a:buFont typeface="Courier New" panose="02070309020205020404" pitchFamily="49" charset="0"/>
              <a:buChar char="o"/>
            </a:pPr>
            <a:endParaRPr lang="en-US" sz="3500">
              <a:solidFill>
                <a:schemeClr val="bg1"/>
              </a:solidFill>
            </a:endParaRPr>
          </a:p>
        </p:txBody>
      </p:sp>
      <p:sp>
        <p:nvSpPr>
          <p:cNvPr id="4" name="TextBox 3">
            <a:extLst>
              <a:ext uri="{FF2B5EF4-FFF2-40B4-BE49-F238E27FC236}">
                <a16:creationId xmlns:a16="http://schemas.microsoft.com/office/drawing/2014/main" id="{533DF112-0B18-45D2-0C2A-73C86E2A78A6}"/>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2</a:t>
            </a:r>
          </a:p>
        </p:txBody>
      </p:sp>
      <p:sp>
        <p:nvSpPr>
          <p:cNvPr id="6" name="Google Shape;131;g2b1eb7c6537_0_103">
            <a:extLst>
              <a:ext uri="{FF2B5EF4-FFF2-40B4-BE49-F238E27FC236}">
                <a16:creationId xmlns:a16="http://schemas.microsoft.com/office/drawing/2014/main" id="{2DE286A1-15D8-E74C-7D6C-9658540B652A}"/>
              </a:ext>
            </a:extLst>
          </p:cNvPr>
          <p:cNvSpPr/>
          <p:nvPr/>
        </p:nvSpPr>
        <p:spPr>
          <a:xfrm>
            <a:off x="1418101" y="2508592"/>
            <a:ext cx="15707700" cy="1684800"/>
          </a:xfrm>
          <a:prstGeom prst="rect">
            <a:avLst/>
          </a:prstGeom>
          <a:noFill/>
          <a:ln>
            <a:noFill/>
          </a:ln>
        </p:spPr>
        <p:txBody>
          <a:bodyPr spcFirstLastPara="1" wrap="square" lIns="0" tIns="0" rIns="0" bIns="0" anchor="t" anchorCtr="0">
            <a:noAutofit/>
          </a:bodyPr>
          <a:lstStyle/>
          <a:p>
            <a:r>
              <a:rPr lang="en-US" sz="8000" b="1" dirty="0">
                <a:solidFill>
                  <a:srgbClr val="EEECD5"/>
                </a:solidFill>
                <a:latin typeface="Roboto Slab"/>
                <a:ea typeface="Roboto Slab"/>
                <a:cs typeface="Roboto Slab"/>
                <a:sym typeface="Roboto Slab"/>
              </a:rPr>
              <a:t>Eyes on Umpires</a:t>
            </a:r>
            <a:endParaRPr lang="en-US" dirty="0"/>
          </a:p>
        </p:txBody>
      </p:sp>
    </p:spTree>
    <p:extLst>
      <p:ext uri="{BB962C8B-B14F-4D97-AF65-F5344CB8AC3E}">
        <p14:creationId xmlns:p14="http://schemas.microsoft.com/office/powerpoint/2010/main" val="1567435307"/>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808932" y="2184742"/>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Project Overview </a:t>
            </a:r>
            <a:endParaRPr lang="en-US"/>
          </a:p>
        </p:txBody>
      </p:sp>
      <p:sp>
        <p:nvSpPr>
          <p:cNvPr id="132" name="Google Shape;132;g2b1eb7c6537_0_103"/>
          <p:cNvSpPr/>
          <p:nvPr/>
        </p:nvSpPr>
        <p:spPr>
          <a:xfrm>
            <a:off x="2980404" y="3863861"/>
            <a:ext cx="18582076" cy="7832833"/>
          </a:xfrm>
          <a:prstGeom prst="rect">
            <a:avLst/>
          </a:prstGeom>
          <a:noFill/>
          <a:ln>
            <a:noFill/>
          </a:ln>
        </p:spPr>
        <p:txBody>
          <a:bodyPr spcFirstLastPara="1" wrap="square" lIns="0" tIns="0" rIns="0" bIns="0" anchor="t" anchorCtr="0">
            <a:noAutofit/>
          </a:bodyPr>
          <a:lstStyle/>
          <a:p>
            <a:pPr>
              <a:lnSpc>
                <a:spcPct val="150000"/>
              </a:lnSpc>
              <a:buClr>
                <a:srgbClr val="EEECD5"/>
              </a:buClr>
              <a:buSzPts val="3200"/>
              <a:buChar char="•"/>
            </a:pPr>
            <a:r>
              <a:rPr lang="en-US" sz="4000" dirty="0">
                <a:solidFill>
                  <a:srgbClr val="EEECD5"/>
                </a:solidFill>
                <a:ea typeface="Roboto"/>
              </a:rPr>
              <a:t> </a:t>
            </a:r>
            <a:r>
              <a:rPr lang="en-US" sz="3800" dirty="0">
                <a:solidFill>
                  <a:srgbClr val="EEECD5"/>
                </a:solidFill>
                <a:latin typeface="Roboto"/>
                <a:ea typeface="Roboto"/>
                <a:cs typeface="Roboto"/>
              </a:rPr>
              <a:t>Goal: Develop a predictive model to estimate the probability of a taken pitch being called a strike in baseball</a:t>
            </a:r>
            <a:endParaRPr lang="en-US" sz="3800" dirty="0">
              <a:latin typeface="Roboto"/>
              <a:ea typeface="Roboto"/>
              <a:cs typeface="Roboto"/>
            </a:endParaRPr>
          </a:p>
          <a:p>
            <a:pPr>
              <a:lnSpc>
                <a:spcPct val="150000"/>
              </a:lnSpc>
              <a:buClr>
                <a:srgbClr val="EEECD5"/>
              </a:buClr>
              <a:buSzPts val="3200"/>
              <a:buChar char="•"/>
            </a:pPr>
            <a:r>
              <a:rPr lang="en-US" sz="3800" dirty="0">
                <a:solidFill>
                  <a:srgbClr val="EEECD5"/>
                </a:solidFill>
                <a:latin typeface="Roboto"/>
                <a:ea typeface="Roboto"/>
                <a:cs typeface="Roboto"/>
              </a:rPr>
              <a:t> Plan: Analyze data from the 2022 MLB regular season to understand umpire tendencies and pitch dynamics</a:t>
            </a:r>
            <a:endParaRPr lang="en-US" sz="3800" dirty="0">
              <a:latin typeface="Roboto"/>
              <a:ea typeface="Roboto"/>
              <a:cs typeface="Roboto"/>
            </a:endParaRPr>
          </a:p>
          <a:p>
            <a:pPr>
              <a:lnSpc>
                <a:spcPct val="150000"/>
              </a:lnSpc>
              <a:buClr>
                <a:srgbClr val="EEECD5"/>
              </a:buClr>
              <a:buSzPts val="3200"/>
              <a:buFont typeface="Arial"/>
              <a:buChar char="•"/>
            </a:pPr>
            <a:r>
              <a:rPr lang="en-US" sz="3800" dirty="0">
                <a:solidFill>
                  <a:srgbClr val="EEECD5"/>
                </a:solidFill>
                <a:latin typeface="Roboto"/>
                <a:ea typeface="Roboto"/>
                <a:cs typeface="Roboto"/>
              </a:rPr>
              <a:t> Application: To enhance decision-making for baseball teams by providing insights into catcher framing, swing decisions, and umpire behavior</a:t>
            </a:r>
            <a:endParaRPr lang="en-US" sz="3800" dirty="0">
              <a:latin typeface="Roboto"/>
              <a:ea typeface="Roboto"/>
              <a:cs typeface="Roboto"/>
            </a:endParaRPr>
          </a:p>
          <a:p>
            <a:pPr>
              <a:lnSpc>
                <a:spcPct val="150000"/>
              </a:lnSpc>
              <a:buClr>
                <a:srgbClr val="EEECD5"/>
              </a:buClr>
              <a:buSzPts val="3200"/>
              <a:buFont typeface="Arial"/>
              <a:buChar char="•"/>
            </a:pPr>
            <a:r>
              <a:rPr lang="en-US" sz="3800" dirty="0">
                <a:solidFill>
                  <a:srgbClr val="EEECD5"/>
                </a:solidFill>
                <a:latin typeface="Roboto"/>
                <a:ea typeface="Roboto"/>
                <a:cs typeface="Roboto"/>
              </a:rPr>
              <a:t> Deliverables: </a:t>
            </a:r>
            <a:endParaRPr lang="en-US" sz="3800" dirty="0">
              <a:latin typeface="Roboto"/>
              <a:ea typeface="Roboto"/>
              <a:cs typeface="Roboto"/>
            </a:endParaRPr>
          </a:p>
          <a:p>
            <a:pPr lvl="1">
              <a:lnSpc>
                <a:spcPct val="150000"/>
              </a:lnSpc>
              <a:buClr>
                <a:srgbClr val="EEECD5"/>
              </a:buClr>
              <a:buSzPts val="3200"/>
              <a:buFont typeface="Courier New"/>
              <a:buChar char="o"/>
            </a:pPr>
            <a:r>
              <a:rPr lang="en-US" sz="3800" dirty="0">
                <a:solidFill>
                  <a:srgbClr val="EEECD5"/>
                </a:solidFill>
                <a:latin typeface="Roboto"/>
                <a:ea typeface="Roboto"/>
                <a:cs typeface="Roboto"/>
              </a:rPr>
              <a:t>A strike probability model </a:t>
            </a:r>
            <a:endParaRPr lang="en-US" sz="3800" dirty="0">
              <a:latin typeface="Roboto" panose="02000000000000000000" pitchFamily="2" charset="0"/>
              <a:ea typeface="Roboto" panose="02000000000000000000" pitchFamily="2" charset="0"/>
              <a:cs typeface="Roboto" panose="02000000000000000000" pitchFamily="2" charset="0"/>
            </a:endParaRPr>
          </a:p>
          <a:p>
            <a:pPr lvl="1">
              <a:lnSpc>
                <a:spcPct val="150000"/>
              </a:lnSpc>
              <a:buClr>
                <a:srgbClr val="EEECD5"/>
              </a:buClr>
              <a:buSzPts val="3200"/>
              <a:buFont typeface="Courier New"/>
              <a:buChar char="o"/>
            </a:pPr>
            <a:r>
              <a:rPr lang="en-US" sz="3800" dirty="0">
                <a:solidFill>
                  <a:srgbClr val="EEECD5"/>
                </a:solidFill>
                <a:latin typeface="Roboto"/>
                <a:ea typeface="Roboto"/>
                <a:cs typeface="Roboto"/>
              </a:rPr>
              <a:t>Product to display predicted called strike probabilities </a:t>
            </a:r>
          </a:p>
          <a:p>
            <a:pPr>
              <a:buClr>
                <a:srgbClr val="EEECD5"/>
              </a:buClr>
              <a:buSzPts val="3200"/>
            </a:pPr>
            <a:endParaRPr lang="en-US" sz="3200" dirty="0">
              <a:solidFill>
                <a:srgbClr val="EEECD5"/>
              </a:solidFill>
              <a:ea typeface="Roboto"/>
            </a:endParaRPr>
          </a:p>
          <a:p>
            <a:pPr marL="457200" lvl="4" indent="-457200">
              <a:buClr>
                <a:srgbClr val="EEECD5"/>
              </a:buClr>
              <a:buSzPts val="3200"/>
              <a:buChar char="•"/>
            </a:pPr>
            <a:endParaRPr lang="en-US" sz="3200" dirty="0">
              <a:solidFill>
                <a:srgbClr val="EEECD5"/>
              </a:solidFill>
              <a:latin typeface="Roboto"/>
              <a:ea typeface="Roboto"/>
              <a:cs typeface="Roboto"/>
            </a:endParaRPr>
          </a:p>
          <a:p>
            <a:pPr marL="457200" lvl="3" indent="-457200">
              <a:buClr>
                <a:srgbClr val="EEECD5"/>
              </a:buClr>
              <a:buSzPts val="3200"/>
              <a:buFont typeface="Arial"/>
              <a:buChar char="•"/>
            </a:pPr>
            <a:endParaRPr lang="en-US" sz="3200" dirty="0">
              <a:solidFill>
                <a:srgbClr val="EEECD5"/>
              </a:solidFill>
              <a:latin typeface="Roboto"/>
              <a:ea typeface="Roboto"/>
              <a:cs typeface="Roboto"/>
            </a:endParaRPr>
          </a:p>
        </p:txBody>
      </p:sp>
      <p:sp>
        <p:nvSpPr>
          <p:cNvPr id="3" name="TextBox 2">
            <a:extLst>
              <a:ext uri="{FF2B5EF4-FFF2-40B4-BE49-F238E27FC236}">
                <a16:creationId xmlns:a16="http://schemas.microsoft.com/office/drawing/2014/main" id="{A860EB39-B862-D8FE-CBDE-90FC982E3452}"/>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r>
              <a:rPr lang="en-US" sz="8000" b="1" dirty="0">
                <a:solidFill>
                  <a:srgbClr val="EEECD5"/>
                </a:solidFill>
                <a:latin typeface="Roboto Slab"/>
                <a:ea typeface="Roboto Slab"/>
                <a:cs typeface="Roboto Slab"/>
                <a:sym typeface="Roboto Slab"/>
              </a:rPr>
              <a:t>Dataset Information</a:t>
            </a:r>
            <a:endParaRPr lang="en-US" dirty="0"/>
          </a:p>
        </p:txBody>
      </p:sp>
      <p:sp>
        <p:nvSpPr>
          <p:cNvPr id="132" name="Google Shape;132;g2b1eb7c6537_0_103"/>
          <p:cNvSpPr/>
          <p:nvPr/>
        </p:nvSpPr>
        <p:spPr>
          <a:xfrm>
            <a:off x="2959470" y="4493129"/>
            <a:ext cx="12083306" cy="7524571"/>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All 2022 MLB regular season pitches</a:t>
            </a: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rPr>
              <a:t>Sourced from basebalsavant.mlb.com</a:t>
            </a: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2,430 games</a:t>
            </a:r>
            <a:endParaRPr lang="en-US" sz="3500" dirty="0">
              <a:solidFill>
                <a:srgbClr val="EEECD5"/>
              </a:solidFill>
              <a:latin typeface="Roboto"/>
              <a:ea typeface="Roboto"/>
              <a:cs typeface="Roboto"/>
            </a:endParaRP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870 different pitchers</a:t>
            </a:r>
            <a:endParaRPr lang="en-US" sz="3500" dirty="0">
              <a:solidFill>
                <a:srgbClr val="EEECD5"/>
              </a:solidFill>
              <a:latin typeface="Roboto"/>
              <a:ea typeface="Roboto"/>
              <a:cs typeface="Roboto"/>
            </a:endParaRP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rPr>
              <a:t>351,062 pitches </a:t>
            </a:r>
            <a:endParaRPr lang="en-US" sz="3500" dirty="0">
              <a:solidFill>
                <a:srgbClr val="EEECD5"/>
              </a:solidFill>
              <a:latin typeface="Roboto"/>
              <a:ea typeface="Roboto"/>
              <a:cs typeface="Roboto"/>
              <a:sym typeface="Roboto"/>
            </a:endParaRPr>
          </a:p>
          <a:p>
            <a:pPr marL="457200" lvl="1"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235,194 called balls</a:t>
            </a:r>
            <a:endParaRPr lang="en-US" sz="3500" dirty="0">
              <a:solidFill>
                <a:srgbClr val="EEECD5"/>
              </a:solidFill>
              <a:latin typeface="Roboto"/>
              <a:ea typeface="Roboto"/>
              <a:cs typeface="Roboto"/>
            </a:endParaRP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115,868 called strikes</a:t>
            </a:r>
            <a:endParaRPr lang="en-US" sz="3500" dirty="0">
              <a:solidFill>
                <a:srgbClr val="EEECD5"/>
              </a:solidFill>
              <a:latin typeface="Roboto"/>
              <a:ea typeface="Roboto"/>
              <a:cs typeface="Roboto"/>
            </a:endParaRPr>
          </a:p>
          <a:p>
            <a:pPr marL="457200" indent="-457200">
              <a:lnSpc>
                <a:spcPct val="150000"/>
              </a:lnSpc>
              <a:buClr>
                <a:srgbClr val="EEECD5"/>
              </a:buClr>
              <a:buSzPts val="3200"/>
              <a:buFont typeface="Arial" panose="020B0604020202020204" pitchFamily="34" charset="0"/>
              <a:buChar char="•"/>
            </a:pPr>
            <a:r>
              <a:rPr lang="en-US" sz="3500" dirty="0">
                <a:solidFill>
                  <a:srgbClr val="EEECD5"/>
                </a:solidFill>
                <a:latin typeface="Roboto"/>
                <a:ea typeface="Roboto"/>
                <a:cs typeface="Roboto"/>
                <a:sym typeface="Roboto"/>
              </a:rPr>
              <a:t>Both the expected call and actual umpire call for each pitch are included</a:t>
            </a:r>
            <a:endParaRPr lang="en-US" sz="3500" b="0" i="0" u="none" strike="noStrike" cap="none" dirty="0">
              <a:solidFill>
                <a:srgbClr val="EEECD5"/>
              </a:solidFill>
              <a:latin typeface="Roboto"/>
              <a:ea typeface="Roboto"/>
              <a:cs typeface="Roboto"/>
            </a:endParaRPr>
          </a:p>
          <a:p>
            <a:pPr>
              <a:buClr>
                <a:srgbClr val="EEECD5"/>
              </a:buClr>
              <a:buSzPts val="3200"/>
            </a:pPr>
            <a:endParaRPr lang="en-US" sz="3200" b="0" i="0" u="none" strike="noStrike" cap="none" dirty="0">
              <a:solidFill>
                <a:schemeClr val="dk1"/>
              </a:solidFill>
              <a:latin typeface="Calibri"/>
              <a:ea typeface="Roboto"/>
              <a:cs typeface="Calibri"/>
              <a:sym typeface="Calibri"/>
            </a:endParaRPr>
          </a:p>
        </p:txBody>
      </p:sp>
      <p:pic>
        <p:nvPicPr>
          <p:cNvPr id="2" name="Picture 1" descr="Zack Wheeler vs. payroll flexibility: Who ya got? - The Good Phight">
            <a:extLst>
              <a:ext uri="{FF2B5EF4-FFF2-40B4-BE49-F238E27FC236}">
                <a16:creationId xmlns:a16="http://schemas.microsoft.com/office/drawing/2014/main" id="{F64A724A-77E9-0D19-3E20-FA33DD24561C}"/>
              </a:ext>
            </a:extLst>
          </p:cNvPr>
          <p:cNvPicPr>
            <a:picLocks noChangeAspect="1"/>
          </p:cNvPicPr>
          <p:nvPr/>
        </p:nvPicPr>
        <p:blipFill>
          <a:blip r:embed="rId8"/>
          <a:stretch>
            <a:fillRect/>
          </a:stretch>
        </p:blipFill>
        <p:spPr>
          <a:xfrm>
            <a:off x="16663119" y="3606890"/>
            <a:ext cx="6479944" cy="6512232"/>
          </a:xfrm>
          <a:prstGeom prst="rect">
            <a:avLst/>
          </a:prstGeom>
        </p:spPr>
      </p:pic>
      <p:sp>
        <p:nvSpPr>
          <p:cNvPr id="4" name="TextBox 3">
            <a:extLst>
              <a:ext uri="{FF2B5EF4-FFF2-40B4-BE49-F238E27FC236}">
                <a16:creationId xmlns:a16="http://schemas.microsoft.com/office/drawing/2014/main" id="{9E81A996-54D6-F68C-F1A0-9E22C2D49FEF}"/>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4</a:t>
            </a:r>
          </a:p>
        </p:txBody>
      </p:sp>
    </p:spTree>
    <p:extLst>
      <p:ext uri="{BB962C8B-B14F-4D97-AF65-F5344CB8AC3E}">
        <p14:creationId xmlns:p14="http://schemas.microsoft.com/office/powerpoint/2010/main" val="296424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Feature Engineering</a:t>
            </a:r>
            <a:endParaRPr lang="en-US"/>
          </a:p>
        </p:txBody>
      </p:sp>
      <p:sp>
        <p:nvSpPr>
          <p:cNvPr id="132" name="Google Shape;132;g2b1eb7c6537_0_103"/>
          <p:cNvSpPr/>
          <p:nvPr/>
        </p:nvSpPr>
        <p:spPr>
          <a:xfrm>
            <a:off x="2959470" y="4309404"/>
            <a:ext cx="18753548" cy="5486221"/>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balls_plus_strikes</a:t>
            </a:r>
            <a:r>
              <a:rPr lang="en-US" sz="3400">
                <a:solidFill>
                  <a:srgbClr val="EEECD5"/>
                </a:solidFill>
                <a:latin typeface="Roboto"/>
                <a:ea typeface="Roboto"/>
                <a:cs typeface="Roboto"/>
                <a:sym typeface="Roboto"/>
              </a:rPr>
              <a:t>: Number of overall pitches in the count at the time of the pitch </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in_strikezone</a:t>
            </a:r>
            <a:r>
              <a:rPr lang="en-US" sz="3400">
                <a:solidFill>
                  <a:srgbClr val="EEECD5"/>
                </a:solidFill>
                <a:latin typeface="Roboto"/>
                <a:ea typeface="Roboto"/>
                <a:cs typeface="Roboto"/>
                <a:sym typeface="Roboto"/>
              </a:rPr>
              <a:t>: A binary value of whether a given pitch was in the strike zone (zones 1-8) or not</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same_side</a:t>
            </a:r>
            <a:r>
              <a:rPr lang="en-US" sz="3400">
                <a:solidFill>
                  <a:srgbClr val="EEECD5"/>
                </a:solidFill>
                <a:latin typeface="Roboto"/>
                <a:ea typeface="Roboto"/>
                <a:cs typeface="Roboto"/>
                <a:sym typeface="Roboto"/>
              </a:rPr>
              <a:t>: Whether the pitcher had the same stance as the batter (RHP and RHB for example)</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abs_value_plate_x</a:t>
            </a:r>
            <a:r>
              <a:rPr lang="en-US" sz="3400">
                <a:solidFill>
                  <a:srgbClr val="EEECD5"/>
                </a:solidFill>
                <a:latin typeface="Roboto"/>
                <a:ea typeface="Roboto"/>
                <a:cs typeface="Roboto"/>
                <a:sym typeface="Roboto"/>
              </a:rPr>
              <a:t>: Absolute horizontal distance of the ball from the center of home plate</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plate_z_corrected</a:t>
            </a:r>
            <a:r>
              <a:rPr lang="en-US" sz="3400">
                <a:solidFill>
                  <a:srgbClr val="EEECD5"/>
                </a:solidFill>
                <a:latin typeface="Roboto"/>
                <a:ea typeface="Roboto"/>
                <a:cs typeface="Roboto"/>
                <a:sym typeface="Roboto"/>
              </a:rPr>
              <a:t>:  Vertical distance of the ball from the vertical midpoint of the batter’s strike zone</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abs_value_plate_z</a:t>
            </a:r>
            <a:r>
              <a:rPr lang="en-US" sz="3400">
                <a:solidFill>
                  <a:srgbClr val="EEECD5"/>
                </a:solidFill>
                <a:latin typeface="Roboto"/>
                <a:ea typeface="Roboto"/>
                <a:cs typeface="Roboto"/>
                <a:sym typeface="Roboto"/>
              </a:rPr>
              <a:t>: Absolute vertical distance of the ball from the vertical midpoint of the batter’s strike zone</a:t>
            </a:r>
          </a:p>
          <a:p>
            <a:pPr marL="457200" indent="-457200">
              <a:lnSpc>
                <a:spcPct val="150000"/>
              </a:lnSpc>
              <a:buClr>
                <a:srgbClr val="EEECD5"/>
              </a:buClr>
              <a:buSzPts val="3200"/>
              <a:buFont typeface="Arial" panose="020B0604020202020204" pitchFamily="34" charset="0"/>
              <a:buChar char="•"/>
            </a:pPr>
            <a:r>
              <a:rPr lang="en-US" sz="3400" err="1">
                <a:solidFill>
                  <a:srgbClr val="EEECD5"/>
                </a:solidFill>
                <a:latin typeface="Roboto"/>
                <a:ea typeface="Roboto"/>
                <a:cs typeface="Roboto"/>
                <a:sym typeface="Roboto"/>
              </a:rPr>
              <a:t>description_binary</a:t>
            </a:r>
            <a:r>
              <a:rPr lang="en-US" sz="3400">
                <a:solidFill>
                  <a:srgbClr val="EEECD5"/>
                </a:solidFill>
                <a:latin typeface="Roboto"/>
                <a:ea typeface="Roboto"/>
                <a:cs typeface="Roboto"/>
                <a:sym typeface="Roboto"/>
              </a:rPr>
              <a:t>: Converting description column variables to binary (1 for </a:t>
            </a:r>
            <a:r>
              <a:rPr lang="en-US" sz="3400" err="1">
                <a:solidFill>
                  <a:srgbClr val="EEECD5"/>
                </a:solidFill>
                <a:latin typeface="Roboto"/>
                <a:ea typeface="Roboto"/>
                <a:cs typeface="Roboto"/>
                <a:sym typeface="Roboto"/>
              </a:rPr>
              <a:t>called_strike</a:t>
            </a:r>
            <a:r>
              <a:rPr lang="en-US" sz="3400">
                <a:solidFill>
                  <a:srgbClr val="EEECD5"/>
                </a:solidFill>
                <a:latin typeface="Roboto"/>
                <a:ea typeface="Roboto"/>
                <a:cs typeface="Roboto"/>
                <a:sym typeface="Roboto"/>
              </a:rPr>
              <a:t> and 0 for ball)  </a:t>
            </a:r>
            <a:endParaRPr lang="en-US" sz="3400" b="0" i="0" u="none" strike="noStrike" cap="none">
              <a:solidFill>
                <a:schemeClr val="dk1"/>
              </a:solidFill>
              <a:latin typeface="Calibri"/>
              <a:ea typeface="Roboto"/>
              <a:cs typeface="Calibri"/>
              <a:sym typeface="Calibri"/>
            </a:endParaRPr>
          </a:p>
        </p:txBody>
      </p:sp>
      <p:sp>
        <p:nvSpPr>
          <p:cNvPr id="3" name="TextBox 2">
            <a:extLst>
              <a:ext uri="{FF2B5EF4-FFF2-40B4-BE49-F238E27FC236}">
                <a16:creationId xmlns:a16="http://schemas.microsoft.com/office/drawing/2014/main" id="{1AFEA354-F7F4-FD84-DE56-F62D5E6D013D}"/>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5</a:t>
            </a:r>
          </a:p>
        </p:txBody>
      </p:sp>
    </p:spTree>
    <p:extLst>
      <p:ext uri="{BB962C8B-B14F-4D97-AF65-F5344CB8AC3E}">
        <p14:creationId xmlns:p14="http://schemas.microsoft.com/office/powerpoint/2010/main" val="126512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Audience and Application</a:t>
            </a:r>
            <a:endParaRPr lang="en-US" sz="8000" b="1">
              <a:solidFill>
                <a:srgbClr val="EEECD5"/>
              </a:solidFill>
              <a:latin typeface="Roboto Slab"/>
              <a:ea typeface="Roboto Slab"/>
              <a:cs typeface="Roboto Slab"/>
            </a:endParaRPr>
          </a:p>
        </p:txBody>
      </p:sp>
      <p:sp>
        <p:nvSpPr>
          <p:cNvPr id="132" name="Google Shape;132;g2b1eb7c6537_0_103"/>
          <p:cNvSpPr/>
          <p:nvPr/>
        </p:nvSpPr>
        <p:spPr>
          <a:xfrm>
            <a:off x="2807050" y="4961082"/>
            <a:ext cx="18753548" cy="5948039"/>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Char char="•"/>
            </a:pPr>
            <a:r>
              <a:rPr lang="en-US" sz="3500">
                <a:solidFill>
                  <a:srgbClr val="EEECD5"/>
                </a:solidFill>
                <a:latin typeface="Roboto"/>
                <a:ea typeface="Roboto"/>
                <a:cs typeface="Roboto"/>
              </a:rPr>
              <a:t>Baseball teams and coaches</a:t>
            </a:r>
          </a:p>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Assessing umpire performance</a:t>
            </a:r>
          </a:p>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Sports Analysts for quantifying player performance</a:t>
            </a:r>
          </a:p>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Scouting</a:t>
            </a:r>
          </a:p>
          <a:p>
            <a:pPr marL="457200" indent="-457200">
              <a:lnSpc>
                <a:spcPct val="150000"/>
              </a:lnSpc>
              <a:buClr>
                <a:srgbClr val="EEECD5"/>
              </a:buClr>
              <a:buSzPts val="3200"/>
              <a:buFont typeface="Arial"/>
              <a:buChar char="•"/>
            </a:pPr>
            <a:r>
              <a:rPr lang="en-US" sz="3500">
                <a:solidFill>
                  <a:srgbClr val="EEECD5"/>
                </a:solidFill>
                <a:latin typeface="Roboto"/>
                <a:ea typeface="Roboto"/>
                <a:cs typeface="Roboto"/>
              </a:rPr>
              <a:t>Baseball fans and enthusiasts</a:t>
            </a:r>
          </a:p>
          <a:p>
            <a:pPr marL="457200" indent="-457200">
              <a:lnSpc>
                <a:spcPct val="150000"/>
              </a:lnSpc>
              <a:buClr>
                <a:srgbClr val="EEECD5"/>
              </a:buClr>
              <a:buSzPts val="3200"/>
              <a:buFont typeface="Arial"/>
              <a:buChar char="•"/>
            </a:pPr>
            <a:endParaRPr lang="en-US" sz="3200">
              <a:solidFill>
                <a:srgbClr val="EEECD5"/>
              </a:solidFill>
              <a:latin typeface="Roboto"/>
              <a:ea typeface="Roboto"/>
              <a:cs typeface="Roboto"/>
            </a:endParaRPr>
          </a:p>
          <a:p>
            <a:pPr marL="457200" indent="-457200">
              <a:buClr>
                <a:srgbClr val="EEECD5"/>
              </a:buClr>
              <a:buSzPts val="3200"/>
              <a:buFont typeface="Arial"/>
              <a:buChar char="•"/>
            </a:pPr>
            <a:endParaRPr lang="en-US" sz="3200">
              <a:solidFill>
                <a:srgbClr val="EEECD5"/>
              </a:solidFill>
              <a:latin typeface="Roboto"/>
              <a:ea typeface="Roboto"/>
              <a:cs typeface="Roboto"/>
            </a:endParaRPr>
          </a:p>
          <a:p>
            <a:pPr marL="457200" lvl="3" indent="-457200">
              <a:buClr>
                <a:srgbClr val="EEECD5"/>
              </a:buClr>
              <a:buSzPts val="3200"/>
              <a:buFont typeface="Arial"/>
              <a:buChar char="•"/>
            </a:pPr>
            <a:endParaRPr lang="en-US" sz="3200">
              <a:solidFill>
                <a:srgbClr val="EEECD5"/>
              </a:solidFill>
              <a:latin typeface="Roboto"/>
              <a:ea typeface="Roboto"/>
              <a:cs typeface="Roboto"/>
            </a:endParaRPr>
          </a:p>
        </p:txBody>
      </p:sp>
      <p:pic>
        <p:nvPicPr>
          <p:cNvPr id="4" name="Picture 3" descr="File:Citizens Bank Park 2021.jpg - Wikipedia">
            <a:extLst>
              <a:ext uri="{FF2B5EF4-FFF2-40B4-BE49-F238E27FC236}">
                <a16:creationId xmlns:a16="http://schemas.microsoft.com/office/drawing/2014/main" id="{02E6B016-F75F-192C-A2A3-D425CAD9A6BB}"/>
              </a:ext>
            </a:extLst>
          </p:cNvPr>
          <p:cNvPicPr>
            <a:picLocks noChangeAspect="1"/>
          </p:cNvPicPr>
          <p:nvPr/>
        </p:nvPicPr>
        <p:blipFill>
          <a:blip r:embed="rId8"/>
          <a:stretch>
            <a:fillRect/>
          </a:stretch>
        </p:blipFill>
        <p:spPr>
          <a:xfrm>
            <a:off x="14497996" y="4968015"/>
            <a:ext cx="8369285" cy="5953910"/>
          </a:xfrm>
          <a:prstGeom prst="rect">
            <a:avLst/>
          </a:prstGeom>
        </p:spPr>
      </p:pic>
      <p:sp>
        <p:nvSpPr>
          <p:cNvPr id="3" name="TextBox 2">
            <a:extLst>
              <a:ext uri="{FF2B5EF4-FFF2-40B4-BE49-F238E27FC236}">
                <a16:creationId xmlns:a16="http://schemas.microsoft.com/office/drawing/2014/main" id="{F40502B5-3A03-8310-DDCD-D278F3C94A8C}"/>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6</a:t>
            </a:r>
          </a:p>
        </p:txBody>
      </p:sp>
    </p:spTree>
    <p:extLst>
      <p:ext uri="{BB962C8B-B14F-4D97-AF65-F5344CB8AC3E}">
        <p14:creationId xmlns:p14="http://schemas.microsoft.com/office/powerpoint/2010/main" val="265904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216385"/>
            <a:ext cx="15707700" cy="1684800"/>
          </a:xfrm>
          <a:prstGeom prst="rect">
            <a:avLst/>
          </a:prstGeom>
          <a:noFill/>
          <a:ln>
            <a:noFill/>
          </a:ln>
        </p:spPr>
        <p:txBody>
          <a:bodyPr spcFirstLastPara="1" wrap="square" lIns="0" tIns="0" rIns="0" bIns="0" anchor="t" anchorCtr="0">
            <a:noAutofit/>
          </a:bodyPr>
          <a:lstStyle/>
          <a:p>
            <a:r>
              <a:rPr lang="en-US" sz="8000" b="1">
                <a:solidFill>
                  <a:srgbClr val="EEECD5"/>
                </a:solidFill>
                <a:latin typeface="Roboto Slab"/>
                <a:ea typeface="Roboto Slab"/>
                <a:cs typeface="Roboto Slab"/>
                <a:sym typeface="Roboto Slab"/>
              </a:rPr>
              <a:t>Methodology </a:t>
            </a:r>
            <a:endParaRPr lang="en-US"/>
          </a:p>
        </p:txBody>
      </p:sp>
      <p:sp>
        <p:nvSpPr>
          <p:cNvPr id="132" name="Google Shape;132;g2b1eb7c6537_0_103"/>
          <p:cNvSpPr/>
          <p:nvPr/>
        </p:nvSpPr>
        <p:spPr>
          <a:xfrm>
            <a:off x="2394953" y="3895631"/>
            <a:ext cx="19318065" cy="8195554"/>
          </a:xfrm>
          <a:prstGeom prst="rect">
            <a:avLst/>
          </a:prstGeom>
          <a:noFill/>
          <a:ln>
            <a:noFill/>
          </a:ln>
        </p:spPr>
        <p:txBody>
          <a:bodyPr spcFirstLastPara="1" wrap="square" lIns="0" tIns="0" rIns="0" bIns="0" anchor="t" anchorCtr="0">
            <a:noAutofit/>
          </a:bodyPr>
          <a:lstStyle/>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Exploratory Data Analysis:</a:t>
            </a:r>
          </a:p>
          <a:p>
            <a:pPr marL="457200" lvl="1" indent="-457200">
              <a:lnSpc>
                <a:spcPct val="150000"/>
              </a:lnSpc>
              <a:buClr>
                <a:srgbClr val="EEECD5"/>
              </a:buClr>
              <a:buSzPts val="3200"/>
              <a:buFont typeface="Courier New"/>
              <a:buChar char="o"/>
            </a:pPr>
            <a:r>
              <a:rPr lang="en-US" sz="3500" dirty="0">
                <a:solidFill>
                  <a:srgbClr val="EEECD5"/>
                </a:solidFill>
                <a:latin typeface="Roboto"/>
                <a:ea typeface="Roboto"/>
                <a:cs typeface="Roboto"/>
              </a:rPr>
              <a:t>Investigated umpire accuracy through a comprehensive strike zone examination</a:t>
            </a:r>
          </a:p>
          <a:p>
            <a:pPr marL="457200" indent="-457200">
              <a:lnSpc>
                <a:spcPct val="150000"/>
              </a:lnSpc>
              <a:buClr>
                <a:srgbClr val="EEECD5"/>
              </a:buClr>
              <a:buSzPts val="3200"/>
              <a:buChar char="•"/>
            </a:pPr>
            <a:r>
              <a:rPr lang="en-US" sz="3500" dirty="0">
                <a:solidFill>
                  <a:srgbClr val="EEECD5"/>
                </a:solidFill>
                <a:latin typeface="Roboto"/>
                <a:ea typeface="Roboto"/>
                <a:cs typeface="Roboto"/>
              </a:rPr>
              <a:t>Model Development:</a:t>
            </a:r>
          </a:p>
          <a:p>
            <a:pPr marL="457200" lvl="1" indent="-457200">
              <a:lnSpc>
                <a:spcPct val="150000"/>
              </a:lnSpc>
              <a:buClr>
                <a:srgbClr val="EEECD5"/>
              </a:buClr>
              <a:buSzPts val="3200"/>
              <a:buFont typeface="Courier New"/>
              <a:buChar char="o"/>
            </a:pPr>
            <a:r>
              <a:rPr lang="en-US" sz="3500" dirty="0">
                <a:solidFill>
                  <a:srgbClr val="EEECD5"/>
                </a:solidFill>
                <a:latin typeface="Roboto"/>
                <a:ea typeface="Roboto"/>
                <a:cs typeface="Roboto"/>
              </a:rPr>
              <a:t>Utilized logistic regression suitable for handling categorical, binary, and numerical variables (Umpire's calls of '</a:t>
            </a:r>
            <a:r>
              <a:rPr lang="en-US" sz="3500" dirty="0" err="1">
                <a:solidFill>
                  <a:srgbClr val="EEECD5"/>
                </a:solidFill>
                <a:latin typeface="Roboto"/>
                <a:ea typeface="Roboto"/>
                <a:cs typeface="Roboto"/>
              </a:rPr>
              <a:t>called_strike</a:t>
            </a:r>
            <a:r>
              <a:rPr lang="en-US" sz="3500" dirty="0">
                <a:solidFill>
                  <a:srgbClr val="EEECD5"/>
                </a:solidFill>
                <a:latin typeface="Roboto"/>
                <a:ea typeface="Roboto"/>
                <a:cs typeface="Roboto"/>
              </a:rPr>
              <a:t>' were coded as 1, and '</a:t>
            </a:r>
            <a:r>
              <a:rPr lang="en-US" sz="3500" dirty="0" err="1">
                <a:solidFill>
                  <a:srgbClr val="EEECD5"/>
                </a:solidFill>
                <a:latin typeface="Roboto"/>
                <a:ea typeface="Roboto"/>
                <a:cs typeface="Roboto"/>
              </a:rPr>
              <a:t>called_ball</a:t>
            </a:r>
            <a:r>
              <a:rPr lang="en-US" sz="3500" dirty="0">
                <a:solidFill>
                  <a:srgbClr val="EEECD5"/>
                </a:solidFill>
                <a:latin typeface="Roboto"/>
                <a:ea typeface="Roboto"/>
                <a:cs typeface="Roboto"/>
              </a:rPr>
              <a:t>' as 0)</a:t>
            </a:r>
          </a:p>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Evaluation Metrics:</a:t>
            </a:r>
          </a:p>
          <a:p>
            <a:pPr marL="457200" lvl="1" indent="-457200">
              <a:lnSpc>
                <a:spcPct val="150000"/>
              </a:lnSpc>
              <a:buClr>
                <a:srgbClr val="EEECD5"/>
              </a:buClr>
              <a:buSzPts val="3200"/>
              <a:buFont typeface="Courier New"/>
              <a:buChar char="o"/>
            </a:pPr>
            <a:r>
              <a:rPr lang="en-US" sz="3500" dirty="0">
                <a:solidFill>
                  <a:srgbClr val="EEECD5"/>
                </a:solidFill>
                <a:latin typeface="Roboto"/>
                <a:ea typeface="Roboto"/>
                <a:cs typeface="Roboto"/>
              </a:rPr>
              <a:t>Developed a deviance residuals plot to assess the model's normality</a:t>
            </a:r>
          </a:p>
          <a:p>
            <a:pPr marL="457200" indent="-457200">
              <a:lnSpc>
                <a:spcPct val="150000"/>
              </a:lnSpc>
              <a:buClr>
                <a:srgbClr val="EEECD5"/>
              </a:buClr>
              <a:buSzPts val="3200"/>
              <a:buFont typeface="Arial"/>
              <a:buChar char="•"/>
            </a:pPr>
            <a:r>
              <a:rPr lang="en-US" sz="3500" dirty="0">
                <a:solidFill>
                  <a:srgbClr val="EEECD5"/>
                </a:solidFill>
                <a:latin typeface="Roboto"/>
                <a:ea typeface="Roboto"/>
                <a:cs typeface="Roboto"/>
              </a:rPr>
              <a:t>Validation:</a:t>
            </a:r>
          </a:p>
          <a:p>
            <a:pPr marL="457200" lvl="1" indent="-457200">
              <a:lnSpc>
                <a:spcPct val="150000"/>
              </a:lnSpc>
              <a:buClr>
                <a:srgbClr val="EEECD5"/>
              </a:buClr>
              <a:buSzPts val="3200"/>
              <a:buFont typeface="Courier New"/>
              <a:buChar char="o"/>
            </a:pPr>
            <a:r>
              <a:rPr lang="en-US" sz="3500" dirty="0">
                <a:solidFill>
                  <a:srgbClr val="EEECD5"/>
                </a:solidFill>
                <a:latin typeface="Roboto"/>
                <a:ea typeface="Roboto"/>
                <a:cs typeface="Roboto"/>
              </a:rPr>
              <a:t>Verified the model's performance using unseen data</a:t>
            </a:r>
          </a:p>
          <a:p>
            <a:pPr marL="457200" lvl="1" indent="-457200">
              <a:lnSpc>
                <a:spcPct val="150000"/>
              </a:lnSpc>
              <a:buFont typeface="Courier New"/>
              <a:buChar char="o"/>
            </a:pPr>
            <a:endParaRPr lang="en-US" sz="3200" dirty="0">
              <a:solidFill>
                <a:srgbClr val="EEECD5"/>
              </a:solidFill>
              <a:latin typeface="Roboto"/>
              <a:ea typeface="Roboto"/>
              <a:cs typeface="Roboto"/>
            </a:endParaRPr>
          </a:p>
          <a:p>
            <a:pPr marL="457200" lvl="1" indent="-457200">
              <a:lnSpc>
                <a:spcPct val="150000"/>
              </a:lnSpc>
              <a:buFont typeface="Courier New"/>
              <a:buChar char="o"/>
            </a:pPr>
            <a:endParaRPr lang="en-US" sz="3200" dirty="0">
              <a:solidFill>
                <a:srgbClr val="EEECD5"/>
              </a:solidFill>
              <a:latin typeface="Roboto"/>
              <a:ea typeface="Roboto"/>
              <a:cs typeface="Roboto"/>
            </a:endParaRPr>
          </a:p>
          <a:p>
            <a:pPr>
              <a:lnSpc>
                <a:spcPct val="150000"/>
              </a:lnSpc>
            </a:pPr>
            <a:endParaRPr lang="en-US" sz="3200" dirty="0">
              <a:solidFill>
                <a:srgbClr val="EEECD5"/>
              </a:solidFill>
              <a:latin typeface="Roboto"/>
              <a:ea typeface="Roboto"/>
              <a:cs typeface="Roboto"/>
            </a:endParaRPr>
          </a:p>
        </p:txBody>
      </p:sp>
      <p:sp>
        <p:nvSpPr>
          <p:cNvPr id="3" name="TextBox 2">
            <a:extLst>
              <a:ext uri="{FF2B5EF4-FFF2-40B4-BE49-F238E27FC236}">
                <a16:creationId xmlns:a16="http://schemas.microsoft.com/office/drawing/2014/main" id="{690311F0-F0DF-AFFE-48AC-72AB63129F7B}"/>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7</a:t>
            </a:r>
          </a:p>
        </p:txBody>
      </p:sp>
    </p:spTree>
    <p:extLst>
      <p:ext uri="{BB962C8B-B14F-4D97-AF65-F5344CB8AC3E}">
        <p14:creationId xmlns:p14="http://schemas.microsoft.com/office/powerpoint/2010/main" val="140815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180D"/>
        </a:solidFill>
        <a:effectLst/>
      </p:bgPr>
    </p:bg>
    <p:spTree>
      <p:nvGrpSpPr>
        <p:cNvPr id="1" name="Shape 122"/>
        <p:cNvGrpSpPr/>
        <p:nvPr/>
      </p:nvGrpSpPr>
      <p:grpSpPr>
        <a:xfrm>
          <a:off x="0" y="0"/>
          <a:ext cx="0" cy="0"/>
          <a:chOff x="0" y="0"/>
          <a:chExt cx="0" cy="0"/>
        </a:xfrm>
      </p:grpSpPr>
      <p:pic>
        <p:nvPicPr>
          <p:cNvPr id="123" name="Google Shape;123;g2b1eb7c6537_0_103" descr=" "/>
          <p:cNvPicPr preferRelativeResize="0"/>
          <p:nvPr/>
        </p:nvPicPr>
        <p:blipFill rotWithShape="1">
          <a:blip r:embed="rId3">
            <a:alphaModFix/>
          </a:blip>
          <a:srcRect/>
          <a:stretch/>
        </p:blipFill>
        <p:spPr>
          <a:xfrm>
            <a:off x="0" y="12418690"/>
            <a:ext cx="15852208" cy="38100"/>
          </a:xfrm>
          <a:prstGeom prst="rect">
            <a:avLst/>
          </a:prstGeom>
          <a:noFill/>
          <a:ln>
            <a:noFill/>
          </a:ln>
        </p:spPr>
      </p:pic>
      <p:pic>
        <p:nvPicPr>
          <p:cNvPr id="124" name="Google Shape;124;g2b1eb7c6537_0_103" descr=" "/>
          <p:cNvPicPr preferRelativeResize="0"/>
          <p:nvPr/>
        </p:nvPicPr>
        <p:blipFill rotWithShape="1">
          <a:blip r:embed="rId4">
            <a:alphaModFix/>
          </a:blip>
          <a:srcRect/>
          <a:stretch/>
        </p:blipFill>
        <p:spPr>
          <a:xfrm>
            <a:off x="2" y="13090940"/>
            <a:ext cx="24387048" cy="38100"/>
          </a:xfrm>
          <a:prstGeom prst="rect">
            <a:avLst/>
          </a:prstGeom>
          <a:noFill/>
          <a:ln>
            <a:noFill/>
          </a:ln>
        </p:spPr>
      </p:pic>
      <p:pic>
        <p:nvPicPr>
          <p:cNvPr id="125" name="Google Shape;125;g2b1eb7c6537_0_103" descr=" "/>
          <p:cNvPicPr preferRelativeResize="0"/>
          <p:nvPr/>
        </p:nvPicPr>
        <p:blipFill rotWithShape="1">
          <a:blip r:embed="rId5">
            <a:alphaModFix/>
          </a:blip>
          <a:srcRect/>
          <a:stretch/>
        </p:blipFill>
        <p:spPr>
          <a:xfrm>
            <a:off x="16098385" y="12052300"/>
            <a:ext cx="7609412" cy="721134"/>
          </a:xfrm>
          <a:prstGeom prst="rect">
            <a:avLst/>
          </a:prstGeom>
          <a:noFill/>
          <a:ln>
            <a:noFill/>
          </a:ln>
        </p:spPr>
      </p:pic>
      <p:pic>
        <p:nvPicPr>
          <p:cNvPr id="126" name="Google Shape;126;g2b1eb7c6537_0_103" descr=" "/>
          <p:cNvPicPr preferRelativeResize="0"/>
          <p:nvPr/>
        </p:nvPicPr>
        <p:blipFill rotWithShape="1">
          <a:blip r:embed="rId6">
            <a:alphaModFix/>
          </a:blip>
          <a:srcRect/>
          <a:stretch/>
        </p:blipFill>
        <p:spPr>
          <a:xfrm>
            <a:off x="679254" y="609600"/>
            <a:ext cx="7609409" cy="721134"/>
          </a:xfrm>
          <a:prstGeom prst="rect">
            <a:avLst/>
          </a:prstGeom>
          <a:noFill/>
          <a:ln>
            <a:noFill/>
          </a:ln>
        </p:spPr>
      </p:pic>
      <p:pic>
        <p:nvPicPr>
          <p:cNvPr id="127" name="Google Shape;127;g2b1eb7c6537_0_103" descr=" "/>
          <p:cNvPicPr preferRelativeResize="0"/>
          <p:nvPr/>
        </p:nvPicPr>
        <p:blipFill rotWithShape="1">
          <a:blip r:embed="rId7">
            <a:alphaModFix/>
          </a:blip>
          <a:srcRect/>
          <a:stretch/>
        </p:blipFill>
        <p:spPr>
          <a:xfrm>
            <a:off x="8534840" y="975990"/>
            <a:ext cx="15852208" cy="38100"/>
          </a:xfrm>
          <a:prstGeom prst="rect">
            <a:avLst/>
          </a:prstGeom>
          <a:noFill/>
          <a:ln>
            <a:noFill/>
          </a:ln>
        </p:spPr>
      </p:pic>
      <p:pic>
        <p:nvPicPr>
          <p:cNvPr id="128" name="Google Shape;128;g2b1eb7c6537_0_103" descr=" "/>
          <p:cNvPicPr preferRelativeResize="0"/>
          <p:nvPr/>
        </p:nvPicPr>
        <p:blipFill rotWithShape="1">
          <a:blip r:embed="rId4">
            <a:alphaModFix/>
          </a:blip>
          <a:srcRect/>
          <a:stretch/>
        </p:blipFill>
        <p:spPr>
          <a:xfrm>
            <a:off x="0" y="1648240"/>
            <a:ext cx="24387048" cy="38100"/>
          </a:xfrm>
          <a:prstGeom prst="rect">
            <a:avLst/>
          </a:prstGeom>
          <a:noFill/>
          <a:ln>
            <a:noFill/>
          </a:ln>
        </p:spPr>
      </p:pic>
      <p:sp>
        <p:nvSpPr>
          <p:cNvPr id="129" name="Google Shape;129;g2b1eb7c6537_0_103"/>
          <p:cNvSpPr/>
          <p:nvPr/>
        </p:nvSpPr>
        <p:spPr>
          <a:xfrm>
            <a:off x="23370921" y="5689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g2b1eb7c6537_0_103"/>
          <p:cNvSpPr/>
          <p:nvPr/>
        </p:nvSpPr>
        <p:spPr>
          <a:xfrm>
            <a:off x="2959470" y="2743200"/>
            <a:ext cx="15707700" cy="1684800"/>
          </a:xfrm>
          <a:prstGeom prst="rect">
            <a:avLst/>
          </a:prstGeom>
          <a:noFill/>
          <a:ln>
            <a:noFill/>
          </a:ln>
        </p:spPr>
        <p:txBody>
          <a:bodyPr spcFirstLastPara="1" wrap="square" lIns="0" tIns="0" rIns="0" bIns="0" anchor="t" anchorCtr="0">
            <a:noAutofit/>
          </a:bodyPr>
          <a:lstStyle/>
          <a:p>
            <a:pPr>
              <a:buClr>
                <a:srgbClr val="EEECD5"/>
              </a:buClr>
              <a:buSzPts val="8000"/>
              <a:buFont typeface="Roboto Slab"/>
            </a:pPr>
            <a:r>
              <a:rPr lang="en-US" sz="8000" b="1">
                <a:solidFill>
                  <a:srgbClr val="EEECD5"/>
                </a:solidFill>
                <a:latin typeface="Roboto Slab"/>
                <a:ea typeface="Roboto Slab"/>
                <a:cs typeface="Roboto Slab"/>
                <a:sym typeface="Roboto Slab"/>
              </a:rPr>
              <a:t>Umpire Accuracy EDA</a:t>
            </a:r>
            <a:endParaRPr lang="en-US" sz="8000" b="0" i="0" u="none" strike="noStrike" cap="none">
              <a:solidFill>
                <a:schemeClr val="dk1"/>
              </a:solidFill>
              <a:latin typeface="Calibri"/>
              <a:ea typeface="Calibri"/>
              <a:cs typeface="Calibri"/>
            </a:endParaRPr>
          </a:p>
        </p:txBody>
      </p:sp>
      <p:pic>
        <p:nvPicPr>
          <p:cNvPr id="2" name="Picture 1">
            <a:extLst>
              <a:ext uri="{FF2B5EF4-FFF2-40B4-BE49-F238E27FC236}">
                <a16:creationId xmlns:a16="http://schemas.microsoft.com/office/drawing/2014/main" id="{001689F6-F862-1C34-62B9-C4C9C2E47832}"/>
              </a:ext>
            </a:extLst>
          </p:cNvPr>
          <p:cNvPicPr>
            <a:picLocks noChangeAspect="1"/>
          </p:cNvPicPr>
          <p:nvPr/>
        </p:nvPicPr>
        <p:blipFill>
          <a:blip r:embed="rId8"/>
          <a:stretch>
            <a:fillRect/>
          </a:stretch>
        </p:blipFill>
        <p:spPr>
          <a:xfrm>
            <a:off x="1264970" y="4805267"/>
            <a:ext cx="6656510" cy="6515479"/>
          </a:xfrm>
          <a:prstGeom prst="rect">
            <a:avLst/>
          </a:prstGeom>
        </p:spPr>
      </p:pic>
      <p:pic>
        <p:nvPicPr>
          <p:cNvPr id="8" name="Picture 7" descr="A graph of a comparison of a pitch location&#10;&#10;Description automatically generated">
            <a:extLst>
              <a:ext uri="{FF2B5EF4-FFF2-40B4-BE49-F238E27FC236}">
                <a16:creationId xmlns:a16="http://schemas.microsoft.com/office/drawing/2014/main" id="{62A55BD3-E2D2-EC1B-363D-4552D8040449}"/>
              </a:ext>
            </a:extLst>
          </p:cNvPr>
          <p:cNvPicPr>
            <a:picLocks noChangeAspect="1"/>
          </p:cNvPicPr>
          <p:nvPr/>
        </p:nvPicPr>
        <p:blipFill>
          <a:blip r:embed="rId9"/>
          <a:stretch>
            <a:fillRect/>
          </a:stretch>
        </p:blipFill>
        <p:spPr>
          <a:xfrm>
            <a:off x="16104107" y="4800600"/>
            <a:ext cx="7097051" cy="6534150"/>
          </a:xfrm>
          <a:prstGeom prst="rect">
            <a:avLst/>
          </a:prstGeom>
        </p:spPr>
      </p:pic>
      <p:sp>
        <p:nvSpPr>
          <p:cNvPr id="10" name="TextBox 9">
            <a:extLst>
              <a:ext uri="{FF2B5EF4-FFF2-40B4-BE49-F238E27FC236}">
                <a16:creationId xmlns:a16="http://schemas.microsoft.com/office/drawing/2014/main" id="{76B2103D-CE6D-BC3E-CE56-746953D488F5}"/>
              </a:ext>
            </a:extLst>
          </p:cNvPr>
          <p:cNvSpPr txBox="1"/>
          <p:nvPr/>
        </p:nvSpPr>
        <p:spPr>
          <a:xfrm>
            <a:off x="23376191" y="13134975"/>
            <a:ext cx="3009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EEECD5"/>
                </a:solidFill>
              </a:rPr>
              <a:t>8</a:t>
            </a:r>
          </a:p>
        </p:txBody>
      </p:sp>
      <p:pic>
        <p:nvPicPr>
          <p:cNvPr id="11" name="Picture 10" descr="A screenshot of a computer&#10;&#10;Description automatically generated">
            <a:extLst>
              <a:ext uri="{FF2B5EF4-FFF2-40B4-BE49-F238E27FC236}">
                <a16:creationId xmlns:a16="http://schemas.microsoft.com/office/drawing/2014/main" id="{11BFB380-D2E1-8325-7570-66CB0E52C9C1}"/>
              </a:ext>
            </a:extLst>
          </p:cNvPr>
          <p:cNvPicPr>
            <a:picLocks noChangeAspect="1"/>
          </p:cNvPicPr>
          <p:nvPr/>
        </p:nvPicPr>
        <p:blipFill rotWithShape="1">
          <a:blip r:embed="rId10"/>
          <a:srcRect l="16719" t="44023" r="70001" b="32929"/>
          <a:stretch/>
        </p:blipFill>
        <p:spPr>
          <a:xfrm>
            <a:off x="9506409" y="4802784"/>
            <a:ext cx="5385029" cy="6478283"/>
          </a:xfrm>
          <a:prstGeom prst="rect">
            <a:avLst/>
          </a:prstGeom>
        </p:spPr>
      </p:pic>
    </p:spTree>
    <p:extLst>
      <p:ext uri="{BB962C8B-B14F-4D97-AF65-F5344CB8AC3E}">
        <p14:creationId xmlns:p14="http://schemas.microsoft.com/office/powerpoint/2010/main" val="34767574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1104</Words>
  <Application>Microsoft Office PowerPoint</Application>
  <PresentationFormat>Custom</PresentationFormat>
  <Paragraphs>149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Roboto Slab</vt:lpstr>
      <vt:lpstr>Roboto</vt:lpstr>
      <vt:lpstr>Times New Roman</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Michael Mucciolo</cp:lastModifiedBy>
  <cp:revision>692</cp:revision>
  <dcterms:created xsi:type="dcterms:W3CDTF">2024-01-22T10:58:53Z</dcterms:created>
  <dcterms:modified xsi:type="dcterms:W3CDTF">2024-05-02T14:55:18Z</dcterms:modified>
</cp:coreProperties>
</file>